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44" r:id="rId57"/>
    <p:sldId id="345" r:id="rId58"/>
    <p:sldId id="346" r:id="rId59"/>
    <p:sldId id="347" r:id="rId60"/>
    <p:sldId id="348" r:id="rId61"/>
    <p:sldId id="349" r:id="rId62"/>
    <p:sldId id="350" r:id="rId63"/>
    <p:sldId id="351" r:id="rId64"/>
    <p:sldId id="316" r:id="rId65"/>
    <p:sldId id="352" r:id="rId66"/>
    <p:sldId id="353" r:id="rId67"/>
    <p:sldId id="317"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696" autoAdjust="0"/>
  </p:normalViewPr>
  <p:slideViewPr>
    <p:cSldViewPr snapToGrid="0">
      <p:cViewPr varScale="1">
        <p:scale>
          <a:sx n="59" d="100"/>
          <a:sy n="59" d="100"/>
        </p:scale>
        <p:origin x="25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B554F-6F67-41BB-A625-02FDBCDFB8E9}" type="datetimeFigureOut">
              <a:rPr lang="fr-FR" smtClean="0"/>
              <a:t>15/01/2025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6B284-B18A-4D8B-9D7A-79A9171009CE}" type="slidenum">
              <a:rPr lang="fr-FR" smtClean="0"/>
              <a:t>‹N°›</a:t>
            </a:fld>
            <a:endParaRPr lang="fr-FR"/>
          </a:p>
        </p:txBody>
      </p:sp>
    </p:spTree>
    <p:extLst>
      <p:ext uri="{BB962C8B-B14F-4D97-AF65-F5344CB8AC3E}">
        <p14:creationId xmlns:p14="http://schemas.microsoft.com/office/powerpoint/2010/main" val="249207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On entends beaucoup parler du </a:t>
            </a:r>
            <a:r>
              <a:rPr lang="fr-FR" dirty="0" err="1"/>
              <a:t>devops</a:t>
            </a:r>
            <a:endParaRPr lang="fr-FR" dirty="0"/>
          </a:p>
          <a:p>
            <a:endParaRPr lang="fr-FR" dirty="0"/>
          </a:p>
          <a:p>
            <a:r>
              <a:rPr lang="fr-FR" dirty="0"/>
              <a:t>Le problème, c'est qu'il y a des définitions assez variées puisque le DevOps regroupe des concepts assez larges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a:t>
            </a:fld>
            <a:endParaRPr lang="fr-FR"/>
          </a:p>
        </p:txBody>
      </p:sp>
    </p:spTree>
    <p:extLst>
      <p:ext uri="{BB962C8B-B14F-4D97-AF65-F5344CB8AC3E}">
        <p14:creationId xmlns:p14="http://schemas.microsoft.com/office/powerpoint/2010/main" val="1693521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une culture de collaboration est très importante car elle permet de donner à toutes les équipes une vision</a:t>
            </a:r>
          </a:p>
          <a:p>
            <a:r>
              <a:rPr lang="fr-FR" dirty="0"/>
              <a:t>globale du système d'information</a:t>
            </a:r>
          </a:p>
          <a:p>
            <a:endParaRPr lang="fr-FR" dirty="0"/>
          </a:p>
          <a:p>
            <a:r>
              <a:rPr lang="fr-FR" dirty="0"/>
              <a:t>Le but ultime étant de fluidifier et de faciliter l'inter communication entre les DEVS et les OPS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11</a:t>
            </a:fld>
            <a:endParaRPr lang="fr-FR"/>
          </a:p>
        </p:txBody>
      </p:sp>
    </p:spTree>
    <p:extLst>
      <p:ext uri="{BB962C8B-B14F-4D97-AF65-F5344CB8AC3E}">
        <p14:creationId xmlns:p14="http://schemas.microsoft.com/office/powerpoint/2010/main" val="2134340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recherche systématique de valeur ajoutée pour le client se décline à travers la mise en place de cycle</a:t>
            </a:r>
          </a:p>
          <a:p>
            <a:r>
              <a:rPr lang="fr-FR" dirty="0"/>
              <a:t>d'amélioration continue et donc la suppression des tâches qui n'apportent aucune valeur</a:t>
            </a:r>
          </a:p>
          <a:p>
            <a:endParaRPr lang="fr-FR" dirty="0"/>
          </a:p>
          <a:p>
            <a:r>
              <a:rPr lang="fr-FR" dirty="0"/>
              <a:t>mais aussi à travers le rapprochement des différentes équipes en les incitant à se concentrer sur la valeur business et sur la satisfaction des utilisateurs</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12</a:t>
            </a:fld>
            <a:endParaRPr lang="fr-FR"/>
          </a:p>
        </p:txBody>
      </p:sp>
    </p:spTree>
    <p:extLst>
      <p:ext uri="{BB962C8B-B14F-4D97-AF65-F5344CB8AC3E}">
        <p14:creationId xmlns:p14="http://schemas.microsoft.com/office/powerpoint/2010/main" val="271041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principe de partage, on l'a déjà vu avec la définition même du DEVOPS</a:t>
            </a:r>
          </a:p>
          <a:p>
            <a:endParaRPr lang="fr-FR" dirty="0"/>
          </a:p>
          <a:p>
            <a:r>
              <a:rPr lang="fr-FR" dirty="0"/>
              <a:t>c'est à dire faire partager un objectif commun aux deux équipes pour travailler</a:t>
            </a:r>
          </a:p>
          <a:p>
            <a:r>
              <a:rPr lang="fr-FR" dirty="0"/>
              <a:t>ensemble</a:t>
            </a:r>
          </a:p>
          <a:p>
            <a:endParaRPr lang="fr-FR" dirty="0"/>
          </a:p>
          <a:p>
            <a:r>
              <a:rPr lang="fr-FR" dirty="0"/>
              <a:t>mais on prend aussi le principe de partage dans le travail quotidien par exemple partager les problèmes, les</a:t>
            </a:r>
          </a:p>
          <a:p>
            <a:r>
              <a:rPr lang="fr-FR" dirty="0"/>
              <a:t>connaissances,</a:t>
            </a:r>
          </a:p>
          <a:p>
            <a:endParaRPr lang="fr-FR" dirty="0"/>
          </a:p>
          <a:p>
            <a:r>
              <a:rPr lang="fr-FR" dirty="0"/>
              <a:t>et des retours d'expérience ce qui fait émerger un sentiment d'empathie et d'entraide mais aussi des nouvelles idées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13</a:t>
            </a:fld>
            <a:endParaRPr lang="fr-FR"/>
          </a:p>
        </p:txBody>
      </p:sp>
    </p:spTree>
    <p:extLst>
      <p:ext uri="{BB962C8B-B14F-4D97-AF65-F5344CB8AC3E}">
        <p14:creationId xmlns:p14="http://schemas.microsoft.com/office/powerpoint/2010/main" val="2142027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mise en place de métriques et nécessaire car on peut parler d'amélioration que si l'on est capable</a:t>
            </a:r>
          </a:p>
          <a:p>
            <a:r>
              <a:rPr lang="fr-FR" dirty="0"/>
              <a:t>de mesurer l'état initial l'état final et l'évolution entre les deux états</a:t>
            </a:r>
          </a:p>
          <a:p>
            <a:endParaRPr lang="fr-FR" dirty="0"/>
          </a:p>
          <a:p>
            <a:r>
              <a:rPr lang="fr-FR" dirty="0"/>
              <a:t>On aura des métriques métier pour mesurer la vitalité du business les métriques d'équipe pour connaître</a:t>
            </a:r>
          </a:p>
          <a:p>
            <a:r>
              <a:rPr lang="fr-FR" dirty="0"/>
              <a:t>la performance des équipes</a:t>
            </a:r>
          </a:p>
          <a:p>
            <a:endParaRPr lang="fr-FR" dirty="0"/>
          </a:p>
          <a:p>
            <a:r>
              <a:rPr lang="fr-FR" dirty="0"/>
              <a:t>mais aussi la mesure de la satisfaction clients pour améliorer les produits</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14</a:t>
            </a:fld>
            <a:endParaRPr lang="fr-FR"/>
          </a:p>
        </p:txBody>
      </p:sp>
    </p:spTree>
    <p:extLst>
      <p:ext uri="{BB962C8B-B14F-4D97-AF65-F5344CB8AC3E}">
        <p14:creationId xmlns:p14="http://schemas.microsoft.com/office/powerpoint/2010/main" val="57461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à l'automatisation des processus</a:t>
            </a:r>
          </a:p>
          <a:p>
            <a:endParaRPr lang="fr-FR" dirty="0"/>
          </a:p>
          <a:p>
            <a:r>
              <a:rPr lang="fr-FR" dirty="0"/>
              <a:t>L'automatisation des processus se décline sur trois étages</a:t>
            </a:r>
          </a:p>
          <a:p>
            <a:endParaRPr lang="fr-FR" dirty="0"/>
          </a:p>
          <a:p>
            <a:r>
              <a:rPr lang="fr-FR" dirty="0"/>
              <a:t>il y a d'abord le provisioning d'environnement automatisé</a:t>
            </a:r>
          </a:p>
          <a:p>
            <a:endParaRPr lang="fr-FR" dirty="0"/>
          </a:p>
          <a:p>
            <a:r>
              <a:rPr lang="fr-FR" dirty="0"/>
              <a:t>ensuite des tets automatisés pour valider la qualité d'un nouveau code</a:t>
            </a:r>
          </a:p>
          <a:p>
            <a:endParaRPr lang="fr-FR" dirty="0"/>
          </a:p>
          <a:p>
            <a:r>
              <a:rPr lang="fr-FR" dirty="0"/>
              <a:t>Une fois que ce code est validé comme conforme à la qualité attendue</a:t>
            </a:r>
          </a:p>
          <a:p>
            <a:endParaRPr lang="fr-FR" dirty="0"/>
          </a:p>
          <a:p>
            <a:r>
              <a:rPr lang="fr-FR" dirty="0"/>
              <a:t>il y a la phase de déploiement automatisé</a:t>
            </a:r>
          </a:p>
          <a:p>
            <a:r>
              <a:rPr lang="fr-FR" dirty="0"/>
              <a:t>cette automatisation est possible grâce à un ensemble d'outillage</a:t>
            </a:r>
          </a:p>
          <a:p>
            <a:endParaRPr lang="fr-FR" dirty="0"/>
          </a:p>
          <a:p>
            <a:r>
              <a:rPr lang="fr-FR" dirty="0"/>
              <a:t>on aura par exemple Docker pour le provisioning automatique</a:t>
            </a:r>
          </a:p>
          <a:p>
            <a:r>
              <a:rPr lang="fr-FR" dirty="0"/>
              <a:t>d'environnements des tests fonctionnels avec </a:t>
            </a:r>
            <a:r>
              <a:rPr lang="fr-FR" dirty="0" err="1"/>
              <a:t>Selenium</a:t>
            </a:r>
            <a:r>
              <a:rPr lang="fr-FR" dirty="0"/>
              <a:t> ou du déploiement applicatif avec </a:t>
            </a:r>
            <a:r>
              <a:rPr lang="fr-FR" dirty="0" err="1"/>
              <a:t>Puppet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15</a:t>
            </a:fld>
            <a:endParaRPr lang="fr-FR"/>
          </a:p>
        </p:txBody>
      </p:sp>
    </p:spTree>
    <p:extLst>
      <p:ext uri="{BB962C8B-B14F-4D97-AF65-F5344CB8AC3E}">
        <p14:creationId xmlns:p14="http://schemas.microsoft.com/office/powerpoint/2010/main" val="511501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L'automatisation de ces trois processus doit permettre de converger vers le déploiement continu</a:t>
            </a:r>
          </a:p>
          <a:p>
            <a:endParaRPr lang="fr-FR" dirty="0"/>
          </a:p>
          <a:p>
            <a:r>
              <a:rPr lang="fr-FR" dirty="0"/>
              <a:t>Le déploiement continu est une approche qui considère qu'une application doit être construite de telle manière à ce qu'elle puisse être envoyé en production à tout moment</a:t>
            </a:r>
          </a:p>
          <a:p>
            <a:endParaRPr lang="fr-FR" dirty="0"/>
          </a:p>
          <a:p>
            <a:r>
              <a:rPr lang="fr-FR" dirty="0"/>
              <a:t>c'est-à-dire qu'à partir du moment où les applications réussissent les tests d'acceptation automatisées elle doit</a:t>
            </a:r>
          </a:p>
          <a:p>
            <a:r>
              <a:rPr lang="fr-FR" dirty="0"/>
              <a:t>Être automatiquement déployée en production</a:t>
            </a:r>
          </a:p>
          <a:p>
            <a:endParaRPr lang="fr-FR" dirty="0"/>
          </a:p>
          <a:p>
            <a:r>
              <a:rPr lang="fr-FR" dirty="0"/>
              <a:t>l'idée c'est d'avoir un rythme de mise en production plus régulier plus rapide et plus petit</a:t>
            </a:r>
          </a:p>
          <a:p>
            <a:endParaRPr lang="fr-FR" dirty="0"/>
          </a:p>
          <a:p>
            <a:r>
              <a:rPr lang="fr-FR" dirty="0"/>
              <a:t>ce qui est beaucoup moins risqué qu’une grosse mise-à-jour en mode big bang</a:t>
            </a:r>
          </a:p>
          <a:p>
            <a:endParaRPr lang="fr-FR" dirty="0"/>
          </a:p>
          <a:p>
            <a:r>
              <a:rPr lang="fr-FR" dirty="0"/>
              <a:t>L'objectif du déploiement continu est donc une accélération du Time to </a:t>
            </a:r>
            <a:r>
              <a:rPr lang="fr-FR" dirty="0" err="1"/>
              <a:t>Market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16</a:t>
            </a:fld>
            <a:endParaRPr lang="fr-FR"/>
          </a:p>
        </p:txBody>
      </p:sp>
    </p:spTree>
    <p:extLst>
      <p:ext uri="{BB962C8B-B14F-4D97-AF65-F5344CB8AC3E}">
        <p14:creationId xmlns:p14="http://schemas.microsoft.com/office/powerpoint/2010/main" val="3367624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et avec ce cycle de livraison plus rapide et plus régulier, il est facile pour l'entreprise d'avoir des retours</a:t>
            </a:r>
          </a:p>
          <a:p>
            <a:r>
              <a:rPr lang="fr-FR" dirty="0"/>
              <a:t>des clients sur le produit livré et en exploitant ses données il est plus facile d'aboutir par itérations au produit qui sera le plus près du besoin</a:t>
            </a:r>
          </a:p>
          <a:p>
            <a:r>
              <a:rPr lang="fr-FR" dirty="0"/>
              <a:t>du marché</a:t>
            </a:r>
          </a:p>
          <a:p>
            <a:endParaRPr lang="fr-FR" dirty="0"/>
          </a:p>
          <a:p>
            <a:r>
              <a:rPr lang="fr-FR" dirty="0"/>
              <a:t>à chaque livraison, le produit répond de plus en plus aux attentes des clients</a:t>
            </a:r>
          </a:p>
          <a:p>
            <a:endParaRPr lang="fr-FR" dirty="0"/>
          </a:p>
          <a:p>
            <a:r>
              <a:rPr lang="fr-FR" dirty="0"/>
              <a:t>ce qui permet à l'entreprise d'avoir des produits de qualité et qui correspondent aux besoins des clients</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17</a:t>
            </a:fld>
            <a:endParaRPr lang="fr-FR"/>
          </a:p>
        </p:txBody>
      </p:sp>
    </p:spTree>
    <p:extLst>
      <p:ext uri="{BB962C8B-B14F-4D97-AF65-F5344CB8AC3E}">
        <p14:creationId xmlns:p14="http://schemas.microsoft.com/office/powerpoint/2010/main" val="231850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jJe</a:t>
            </a:r>
            <a:r>
              <a:rPr lang="fr-FR" dirty="0"/>
              <a:t> vais vous montrer ce qu’est une entreprise DevOps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18</a:t>
            </a:fld>
            <a:endParaRPr lang="fr-FR"/>
          </a:p>
        </p:txBody>
      </p:sp>
    </p:spTree>
    <p:extLst>
      <p:ext uri="{BB962C8B-B14F-4D97-AF65-F5344CB8AC3E}">
        <p14:creationId xmlns:p14="http://schemas.microsoft.com/office/powerpoint/2010/main" val="158935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DEV collectent les besoins métiers et développe un nouveau code de l'application pour répondre à ses</a:t>
            </a:r>
          </a:p>
          <a:p>
            <a:r>
              <a:rPr lang="fr-FR" dirty="0"/>
              <a:t>besoins</a:t>
            </a:r>
          </a:p>
          <a:p>
            <a:endParaRPr lang="fr-FR" dirty="0"/>
          </a:p>
          <a:p>
            <a:r>
              <a:rPr lang="fr-FR" dirty="0"/>
              <a:t>L'application est automatiquement compilée et testée à différents niveaux et si le code a atteint le niveau des exigences demandées en terme de qualité</a:t>
            </a:r>
          </a:p>
          <a:p>
            <a:endParaRPr lang="fr-FR" dirty="0"/>
          </a:p>
          <a:p>
            <a:r>
              <a:rPr lang="fr-FR" dirty="0"/>
              <a:t>l'évolution est livrée en production automatiquement et rapidement</a:t>
            </a:r>
          </a:p>
          <a:p>
            <a:endParaRPr lang="fr-FR" dirty="0"/>
          </a:p>
          <a:p>
            <a:r>
              <a:rPr lang="fr-FR" dirty="0"/>
              <a:t>Le travail des Ops est quant à lui facilité</a:t>
            </a:r>
          </a:p>
          <a:p>
            <a:r>
              <a:rPr lang="fr-FR" dirty="0"/>
              <a:t>car les DEV ont compris les contraintes de l'équipe OPS et ont intégrés ces </a:t>
            </a:r>
            <a:r>
              <a:rPr lang="fr-FR" dirty="0" err="1"/>
              <a:t>problèmatiques</a:t>
            </a:r>
            <a:r>
              <a:rPr lang="fr-FR" dirty="0"/>
              <a:t> d'exploitation et de production</a:t>
            </a:r>
          </a:p>
          <a:p>
            <a:endParaRPr lang="fr-FR" dirty="0"/>
          </a:p>
          <a:p>
            <a:r>
              <a:rPr lang="fr-FR" dirty="0"/>
              <a:t>dans leur code par exemple le DEV a intégré dans la conception d'application des métriques d'exploitation permettant de surveiller l'état de santé de l'application</a:t>
            </a:r>
          </a:p>
          <a:p>
            <a:endParaRPr lang="fr-FR" dirty="0"/>
          </a:p>
          <a:p>
            <a:r>
              <a:rPr lang="fr-FR" dirty="0"/>
              <a:t>Les équipes opérationnelles comprennent mieux les besoins des développeurs, ce qui permet une</a:t>
            </a:r>
          </a:p>
          <a:p>
            <a:r>
              <a:rPr lang="fr-FR" dirty="0"/>
              <a:t>meilleure optimisation des ressources de production, un meilleur monitoring et une meilleure</a:t>
            </a:r>
          </a:p>
          <a:p>
            <a:r>
              <a:rPr lang="fr-FR" dirty="0"/>
              <a:t>remontée d'erreurs</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19</a:t>
            </a:fld>
            <a:endParaRPr lang="fr-FR"/>
          </a:p>
        </p:txBody>
      </p:sp>
    </p:spTree>
    <p:extLst>
      <p:ext uri="{BB962C8B-B14F-4D97-AF65-F5344CB8AC3E}">
        <p14:creationId xmlns:p14="http://schemas.microsoft.com/office/powerpoint/2010/main" val="3468657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ci cd,  c’est un ensemble de pratiques qui permet d'accélérer le rythme de déploiement des applications et ceci à travers deux grandes étapes clés le ci pour continuer intégration ou intégration continue en français et le cd pour</a:t>
            </a:r>
          </a:p>
          <a:p>
            <a:r>
              <a:rPr lang="fr-FR" dirty="0"/>
              <a:t>continue ce développement ou déploiement continu en français </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20</a:t>
            </a:fld>
            <a:endParaRPr lang="fr-FR"/>
          </a:p>
        </p:txBody>
      </p:sp>
    </p:spTree>
    <p:extLst>
      <p:ext uri="{BB962C8B-B14F-4D97-AF65-F5344CB8AC3E}">
        <p14:creationId xmlns:p14="http://schemas.microsoft.com/office/powerpoint/2010/main" val="1874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fonctionnement traditionnelle d’une entreprise sans DevOps</a:t>
            </a:r>
          </a:p>
          <a:p>
            <a:endParaRPr lang="fr-FR" dirty="0"/>
          </a:p>
          <a:p>
            <a:r>
              <a:rPr lang="fr-FR" dirty="0"/>
              <a:t>les développeurs abrégés DEV collectent les exigences du métier ensuite en développer le code</a:t>
            </a:r>
          </a:p>
          <a:p>
            <a:r>
              <a:rPr lang="fr-FR" dirty="0"/>
              <a:t> </a:t>
            </a:r>
          </a:p>
          <a:p>
            <a:r>
              <a:rPr lang="fr-FR" dirty="0"/>
              <a:t>ensuite cette même équipe de DEV teste le nouveau code puis pour la livre à l'équipe de production et d'exploitation,</a:t>
            </a:r>
          </a:p>
          <a:p>
            <a:endParaRPr lang="fr-FR" dirty="0"/>
          </a:p>
          <a:p>
            <a:r>
              <a:rPr lang="fr-FR" dirty="0"/>
              <a:t>Les Ops, pour </a:t>
            </a:r>
            <a:r>
              <a:rPr lang="fr-FR" dirty="0" err="1"/>
              <a:t>Operationals</a:t>
            </a:r>
            <a:endParaRPr lang="fr-FR" dirty="0"/>
          </a:p>
          <a:p>
            <a:endParaRPr lang="fr-FR" dirty="0"/>
          </a:p>
          <a:p>
            <a:r>
              <a:rPr lang="fr-FR" dirty="0"/>
              <a:t>Les Ops mettent cette application en production et gérer son exploitation</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a:t>
            </a:fld>
            <a:endParaRPr lang="fr-FR"/>
          </a:p>
        </p:txBody>
      </p:sp>
    </p:spTree>
    <p:extLst>
      <p:ext uri="{BB962C8B-B14F-4D97-AF65-F5344CB8AC3E}">
        <p14:creationId xmlns:p14="http://schemas.microsoft.com/office/powerpoint/2010/main" val="2201948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historiquement le rythme  de mise en production d'une application est de deux à trois versions majeures par an avec à chaque fois un ensemble de nouvelles fonctionnalités on arrive donc à plusieurs mois entre deux nouveautés majeures </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21</a:t>
            </a:fld>
            <a:endParaRPr lang="fr-FR"/>
          </a:p>
        </p:txBody>
      </p:sp>
    </p:spTree>
    <p:extLst>
      <p:ext uri="{BB962C8B-B14F-4D97-AF65-F5344CB8AC3E}">
        <p14:creationId xmlns:p14="http://schemas.microsoft.com/office/powerpoint/2010/main" val="958352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dans le contexte concurrentiel actuel c'est très long et ce long délai s'explique notamment par un processus essentiel entre les équipes de développeurs et les équipes </a:t>
            </a:r>
            <a:r>
              <a:rPr lang="fr-FR" dirty="0" err="1"/>
              <a:t>dogs</a:t>
            </a:r>
            <a:endParaRPr lang="fr-FR" dirty="0"/>
          </a:p>
          <a:p>
            <a:endParaRPr lang="fr-FR" dirty="0"/>
          </a:p>
          <a:p>
            <a:r>
              <a:rPr lang="fr-FR" dirty="0"/>
              <a:t>c'est à dire de production sur ses quatre principales étapes de déploiement d'une nouvelle fonctionnalité chacune est géré par une équipe et leur enchaînement prend du temps en effet à chaque étape il est nécessaire de synchroniser les différents acteurs </a:t>
            </a:r>
          </a:p>
          <a:p>
            <a:endParaRPr lang="fr-FR" dirty="0"/>
          </a:p>
          <a:p>
            <a:r>
              <a:rPr lang="fr-FR" dirty="0"/>
              <a:t>coordonner leurs plannings planifier les actions à mettre en place et</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22</a:t>
            </a:fld>
            <a:endParaRPr lang="fr-FR"/>
          </a:p>
        </p:txBody>
      </p:sp>
    </p:spTree>
    <p:extLst>
      <p:ext uri="{BB962C8B-B14F-4D97-AF65-F5344CB8AC3E}">
        <p14:creationId xmlns:p14="http://schemas.microsoft.com/office/powerpoint/2010/main" val="1945514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c'est le ci ou intégration continue cherche à automatiser les opérations autour du développement et le cid é ou déploiement continu cherche à automatiser les opérations de déploiement</a:t>
            </a:r>
          </a:p>
          <a:p>
            <a:r>
              <a:rPr lang="fr-FR" dirty="0"/>
              <a:t> l'implémentation d'un pipe line ci cdd vise donc à supprimer les activités humaines manuel et chronophage la volonté </a:t>
            </a:r>
          </a:p>
          <a:p>
            <a:endParaRPr lang="fr-FR" dirty="0"/>
          </a:p>
          <a:p>
            <a:r>
              <a:rPr lang="fr-FR" dirty="0"/>
              <a:t>c’est d'automatiser autant que possible les différentes étapes pour pousser un développement jusqu'à la mise en production</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23</a:t>
            </a:fld>
            <a:endParaRPr lang="fr-FR"/>
          </a:p>
        </p:txBody>
      </p:sp>
    </p:spTree>
    <p:extLst>
      <p:ext uri="{BB962C8B-B14F-4D97-AF65-F5344CB8AC3E}">
        <p14:creationId xmlns:p14="http://schemas.microsoft.com/office/powerpoint/2010/main" val="2142982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commençons par l'intégration continue les applications modernes sont décomposés en petits services indépendants qu'on appelle aussi </a:t>
            </a:r>
            <a:r>
              <a:rPr lang="fr-FR" dirty="0" err="1"/>
              <a:t>microservice</a:t>
            </a:r>
            <a:r>
              <a:rPr lang="fr-FR" dirty="0"/>
              <a:t> chaque développeur travaille ainsi simultanément sur différentes parties d'une application</a:t>
            </a:r>
          </a:p>
          <a:p>
            <a:r>
              <a:rPr lang="fr-FR" dirty="0"/>
              <a:t>or lorsqu'un développeur apporte des modifications à une application</a:t>
            </a:r>
          </a:p>
          <a:p>
            <a:endParaRPr lang="fr-FR" dirty="0"/>
          </a:p>
          <a:p>
            <a:r>
              <a:rPr lang="fr-FR" dirty="0"/>
              <a:t>elles peuvent entrer en conflit avec les autres modifications apportés simultanément par d'autres développeurs</a:t>
            </a:r>
          </a:p>
          <a:p>
            <a:endParaRPr lang="fr-FR" dirty="0"/>
          </a:p>
          <a:p>
            <a:r>
              <a:rPr lang="fr-FR" dirty="0"/>
              <a:t>un outil </a:t>
            </a:r>
            <a:r>
              <a:rPr lang="fr-FR" dirty="0" err="1"/>
              <a:t>scm</a:t>
            </a:r>
            <a:r>
              <a:rPr lang="fr-FR" dirty="0"/>
              <a:t> pour source code management ou en </a:t>
            </a:r>
            <a:r>
              <a:rPr lang="fr-FR" dirty="0" err="1"/>
              <a:t>france</a:t>
            </a:r>
            <a:r>
              <a:rPr lang="fr-FR" dirty="0"/>
              <a:t> est un outil de gestion de code source va permettre de centraliser au fur et à mesure les différentes modifications de code est ainsi gérer toutes les évolutions git aiguë </a:t>
            </a:r>
            <a:r>
              <a:rPr lang="fr-FR" dirty="0" err="1"/>
              <a:t>lab</a:t>
            </a:r>
            <a:r>
              <a:rPr lang="fr-FR" dirty="0"/>
              <a:t> sont</a:t>
            </a:r>
          </a:p>
          <a:p>
            <a:r>
              <a:rPr lang="fr-FR" dirty="0"/>
              <a:t>des exemples d'outils </a:t>
            </a:r>
            <a:r>
              <a:rPr lang="fr-FR" dirty="0" err="1"/>
              <a:t>scm</a:t>
            </a:r>
            <a:r>
              <a:rPr lang="fr-FR" dirty="0"/>
              <a:t> très populaire à ce moment là le serveur d'intégration récupère ce code</a:t>
            </a:r>
          </a:p>
          <a:p>
            <a:endParaRPr lang="fr-FR" dirty="0"/>
          </a:p>
          <a:p>
            <a:r>
              <a:rPr lang="fr-FR" dirty="0"/>
              <a:t>en fait ce serveur d'intégration est composé de plusieurs services un service orchestration comme </a:t>
            </a:r>
            <a:r>
              <a:rPr lang="fr-FR" dirty="0" err="1"/>
              <a:t>jenkins</a:t>
            </a:r>
            <a:r>
              <a:rPr lang="fr-FR" dirty="0"/>
              <a:t> va d'abord déclenché une série d'actions lorsqu’il détecte une évolution du code source en fonction du langage de programmation </a:t>
            </a:r>
          </a:p>
          <a:p>
            <a:endParaRPr lang="fr-FR" dirty="0"/>
          </a:p>
          <a:p>
            <a:r>
              <a:rPr lang="fr-FR" dirty="0" err="1"/>
              <a:t>jenkins</a:t>
            </a:r>
            <a:r>
              <a:rPr lang="fr-FR" dirty="0"/>
              <a:t> va appeler un service chargé de réaliser la compilation compilé ça veut dire créer un </a:t>
            </a:r>
            <a:r>
              <a:rPr lang="fr-FR" dirty="0" err="1"/>
              <a:t>build</a:t>
            </a:r>
            <a:r>
              <a:rPr lang="fr-FR" dirty="0"/>
              <a:t> c'est à dire une version exécutable de l'application ensuite le</a:t>
            </a:r>
          </a:p>
          <a:p>
            <a:endParaRPr lang="fr-FR" dirty="0"/>
          </a:p>
          <a:p>
            <a:r>
              <a:rPr lang="fr-FR" dirty="0"/>
              <a:t>serveur d'intégration va réaliser une série de tests rapides pour vérifier que la modification n'introduit aucune erreur dans le code source</a:t>
            </a:r>
          </a:p>
          <a:p>
            <a:endParaRPr lang="fr-FR" dirty="0"/>
          </a:p>
          <a:p>
            <a:r>
              <a:rPr lang="fr-FR" dirty="0"/>
              <a:t>là je vais vous citer les types de tests les plus courants mais ce n'est pas une liste exhaustive</a:t>
            </a:r>
          </a:p>
          <a:p>
            <a:endParaRPr lang="fr-FR" dirty="0"/>
          </a:p>
          <a:p>
            <a:r>
              <a:rPr lang="fr-FR" dirty="0"/>
              <a:t>on va d'abord retrouver les tests qu’au départ le développeur ce sont les tests unitaires qui sont là pour valider le bon fonctionnement d'une fonction puis</a:t>
            </a:r>
          </a:p>
          <a:p>
            <a:endParaRPr lang="fr-FR" dirty="0"/>
          </a:p>
          <a:p>
            <a:r>
              <a:rPr lang="fr-FR" dirty="0"/>
              <a:t>on a les tests d'intégration système qui sont des tests fonctionnels pour</a:t>
            </a:r>
          </a:p>
          <a:p>
            <a:endParaRPr lang="fr-FR" dirty="0"/>
          </a:p>
          <a:p>
            <a:r>
              <a:rPr lang="fr-FR" dirty="0"/>
              <a:t>vérifier le bon fonctionnement de l'application dans son ensemble en java</a:t>
            </a:r>
          </a:p>
          <a:p>
            <a:endParaRPr lang="fr-FR" dirty="0"/>
          </a:p>
          <a:p>
            <a:r>
              <a:rPr lang="fr-FR" dirty="0" err="1"/>
              <a:t>jee</a:t>
            </a:r>
            <a:r>
              <a:rPr lang="fr-FR" dirty="0"/>
              <a:t> unit est très populaire pour ces deux tâches</a:t>
            </a:r>
          </a:p>
          <a:p>
            <a:endParaRPr lang="fr-FR" dirty="0"/>
          </a:p>
          <a:p>
            <a:r>
              <a:rPr lang="fr-FR" dirty="0"/>
              <a:t>on a ensuite des contrôles qualité un</a:t>
            </a:r>
          </a:p>
          <a:p>
            <a:r>
              <a:rPr lang="fr-FR" dirty="0"/>
              <a:t> premier service va vérifier que la</a:t>
            </a:r>
          </a:p>
          <a:p>
            <a:endParaRPr lang="fr-FR" dirty="0"/>
          </a:p>
          <a:p>
            <a:r>
              <a:rPr lang="fr-FR" dirty="0"/>
              <a:t>qualité du code n'a pas été dégradée par les modifications du code et pour ça on a par exemple sonar cube qui est un service très populaire un second type de contrôle va vérifier que les dépendances utilisé ne comporte pas de failles connues on trouvera notamment l'outil </a:t>
            </a:r>
            <a:r>
              <a:rPr lang="fr-FR" dirty="0" err="1"/>
              <a:t>jfrog</a:t>
            </a:r>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24</a:t>
            </a:fld>
            <a:endParaRPr lang="fr-FR"/>
          </a:p>
        </p:txBody>
      </p:sp>
    </p:spTree>
    <p:extLst>
      <p:ext uri="{BB962C8B-B14F-4D97-AF65-F5344CB8AC3E}">
        <p14:creationId xmlns:p14="http://schemas.microsoft.com/office/powerpoint/2010/main" val="1688869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serait si durant cette phase de</a:t>
            </a:r>
          </a:p>
          <a:p>
            <a:endParaRPr lang="fr-FR" dirty="0"/>
          </a:p>
          <a:p>
            <a:r>
              <a:rPr lang="fr-FR" dirty="0"/>
              <a:t>test un problème est identifié la chaîne</a:t>
            </a:r>
          </a:p>
          <a:p>
            <a:endParaRPr lang="fr-FR" dirty="0"/>
          </a:p>
          <a:p>
            <a:r>
              <a:rPr lang="fr-FR" dirty="0"/>
              <a:t>sidi s'arrête et le serveur</a:t>
            </a:r>
          </a:p>
          <a:p>
            <a:endParaRPr lang="fr-FR" dirty="0"/>
          </a:p>
          <a:p>
            <a:r>
              <a:rPr lang="fr-FR" dirty="0"/>
              <a:t>d'intégration informé développeurs</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25</a:t>
            </a:fld>
            <a:endParaRPr lang="fr-FR"/>
          </a:p>
        </p:txBody>
      </p:sp>
    </p:spTree>
    <p:extLst>
      <p:ext uri="{BB962C8B-B14F-4D97-AF65-F5344CB8AC3E}">
        <p14:creationId xmlns:p14="http://schemas.microsoft.com/office/powerpoint/2010/main" val="123942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a:t>
            </a:r>
          </a:p>
          <a:p>
            <a:endParaRPr lang="fr-FR" dirty="0"/>
          </a:p>
          <a:p>
            <a:r>
              <a:rPr lang="fr-FR" dirty="0"/>
              <a:t>revanche si la série de tests</a:t>
            </a:r>
          </a:p>
          <a:p>
            <a:endParaRPr lang="fr-FR" dirty="0"/>
          </a:p>
          <a:p>
            <a:r>
              <a:rPr lang="fr-FR" dirty="0"/>
              <a:t>automatisés et passer avec succès le</a:t>
            </a:r>
          </a:p>
          <a:p>
            <a:endParaRPr lang="fr-FR" dirty="0"/>
          </a:p>
          <a:p>
            <a:r>
              <a:rPr lang="fr-FR" dirty="0"/>
              <a:t>nouveau </a:t>
            </a:r>
            <a:r>
              <a:rPr lang="fr-FR" dirty="0" err="1"/>
              <a:t>build</a:t>
            </a:r>
            <a:r>
              <a:rPr lang="fr-FR" dirty="0"/>
              <a:t> est alors valider et</a:t>
            </a:r>
          </a:p>
          <a:p>
            <a:endParaRPr lang="fr-FR" dirty="0"/>
          </a:p>
          <a:p>
            <a:r>
              <a:rPr lang="fr-FR" dirty="0"/>
              <a:t>archiver dans un </a:t>
            </a:r>
            <a:r>
              <a:rPr lang="fr-FR" dirty="0" err="1"/>
              <a:t>reee</a:t>
            </a:r>
            <a:r>
              <a:rPr lang="fr-FR" dirty="0"/>
              <a:t> </a:t>
            </a:r>
            <a:r>
              <a:rPr lang="fr-FR" dirty="0" err="1"/>
              <a:t>poesy</a:t>
            </a:r>
            <a:r>
              <a:rPr lang="fr-FR" dirty="0"/>
              <a:t> tories ou</a:t>
            </a:r>
          </a:p>
          <a:p>
            <a:endParaRPr lang="fr-FR" dirty="0"/>
          </a:p>
          <a:p>
            <a:r>
              <a:rPr lang="fr-FR" dirty="0"/>
              <a:t>dépôt d'artefacts en français</a:t>
            </a:r>
          </a:p>
          <a:p>
            <a:endParaRPr lang="fr-FR" dirty="0"/>
          </a:p>
          <a:p>
            <a:r>
              <a:rPr lang="fr-FR" dirty="0"/>
              <a:t>maintenant que le nouveau </a:t>
            </a:r>
            <a:r>
              <a:rPr lang="fr-FR" dirty="0" err="1"/>
              <a:t>build</a:t>
            </a:r>
            <a:r>
              <a:rPr lang="fr-FR" dirty="0"/>
              <a:t> est</a:t>
            </a:r>
          </a:p>
          <a:p>
            <a:endParaRPr lang="fr-FR" dirty="0"/>
          </a:p>
          <a:p>
            <a:r>
              <a:rPr lang="fr-FR" dirty="0"/>
              <a:t>centralisé et </a:t>
            </a:r>
            <a:r>
              <a:rPr lang="fr-FR" dirty="0" err="1"/>
              <a:t>versio</a:t>
            </a:r>
            <a:r>
              <a:rPr lang="fr-FR" dirty="0"/>
              <a:t> né dans le dépôt il</a:t>
            </a:r>
          </a:p>
          <a:p>
            <a:endParaRPr lang="fr-FR" dirty="0"/>
          </a:p>
          <a:p>
            <a:r>
              <a:rPr lang="fr-FR" dirty="0"/>
              <a:t>est prêt à être déployé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26</a:t>
            </a:fld>
            <a:endParaRPr lang="fr-FR"/>
          </a:p>
        </p:txBody>
      </p:sp>
    </p:spTree>
    <p:extLst>
      <p:ext uri="{BB962C8B-B14F-4D97-AF65-F5344CB8AC3E}">
        <p14:creationId xmlns:p14="http://schemas.microsoft.com/office/powerpoint/2010/main" val="3767555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l'étape suivante et le déploiement continu de nouveaux tests automatisés vont être réalisés à chaque livraison de l'application sur les différents environnements jusqu'à la production pour cette nouvelle série de tests </a:t>
            </a:r>
          </a:p>
          <a:p>
            <a:endParaRPr lang="fr-FR" dirty="0"/>
          </a:p>
          <a:p>
            <a:r>
              <a:rPr lang="fr-FR" dirty="0"/>
              <a:t>on a d'abord des tests automatisés de recettes via l'outil comme sélénium qui permet de dérouler des scénarios complets de test d'une application</a:t>
            </a:r>
          </a:p>
          <a:p>
            <a:endParaRPr lang="fr-FR" dirty="0"/>
          </a:p>
          <a:p>
            <a:r>
              <a:rPr lang="fr-FR" dirty="0"/>
              <a:t>ensuite on a des tests qui permettent de tester l'écosystème applicatif complet</a:t>
            </a:r>
          </a:p>
          <a:p>
            <a:endParaRPr lang="fr-FR" dirty="0"/>
          </a:p>
          <a:p>
            <a:r>
              <a:rPr lang="fr-FR" dirty="0"/>
              <a:t>c'est-à-dire avec des référentiels les applications en amont et aval et c'est</a:t>
            </a:r>
          </a:p>
          <a:p>
            <a:endParaRPr lang="fr-FR" dirty="0"/>
          </a:p>
          <a:p>
            <a:r>
              <a:rPr lang="fr-FR" dirty="0"/>
              <a:t>ce type de test est pris en charge par exemple par l'outil </a:t>
            </a:r>
            <a:r>
              <a:rPr lang="fr-FR" dirty="0" err="1"/>
              <a:t>ufc</a:t>
            </a:r>
            <a:endParaRPr lang="fr-FR" dirty="0"/>
          </a:p>
          <a:p>
            <a:endParaRPr lang="fr-FR" dirty="0"/>
          </a:p>
          <a:p>
            <a:r>
              <a:rPr lang="fr-FR" dirty="0"/>
              <a:t>c'est aussi le moment de réaliser des</a:t>
            </a:r>
          </a:p>
          <a:p>
            <a:endParaRPr lang="fr-FR" dirty="0"/>
          </a:p>
          <a:p>
            <a:r>
              <a:rPr lang="fr-FR" dirty="0"/>
              <a:t>tests de charge et de performance pour</a:t>
            </a:r>
          </a:p>
          <a:p>
            <a:endParaRPr lang="fr-FR" dirty="0"/>
          </a:p>
          <a:p>
            <a:r>
              <a:rPr lang="fr-FR" dirty="0"/>
              <a:t>vérifier que les nouvelles</a:t>
            </a:r>
          </a:p>
          <a:p>
            <a:endParaRPr lang="fr-FR" dirty="0"/>
          </a:p>
          <a:p>
            <a:r>
              <a:rPr lang="fr-FR" dirty="0"/>
              <a:t>fonctionnalités ne dégrade pas les temps</a:t>
            </a:r>
          </a:p>
          <a:p>
            <a:endParaRPr lang="fr-FR" dirty="0"/>
          </a:p>
          <a:p>
            <a:r>
              <a:rPr lang="fr-FR" dirty="0"/>
              <a:t>d'accès et d'exécution de là</a:t>
            </a:r>
          </a:p>
          <a:p>
            <a:endParaRPr lang="fr-FR" dirty="0"/>
          </a:p>
          <a:p>
            <a:r>
              <a:rPr lang="fr-FR" dirty="0"/>
              <a:t>application et qu'elle continue bien de</a:t>
            </a:r>
          </a:p>
          <a:p>
            <a:endParaRPr lang="fr-FR" dirty="0"/>
          </a:p>
          <a:p>
            <a:r>
              <a:rPr lang="fr-FR" dirty="0"/>
              <a:t>supporter un nombre défini</a:t>
            </a:r>
          </a:p>
          <a:p>
            <a:endParaRPr lang="fr-FR" dirty="0"/>
          </a:p>
          <a:p>
            <a:r>
              <a:rPr lang="fr-FR" dirty="0"/>
              <a:t>d'utilisateurs simultanés pour chacun de</a:t>
            </a:r>
          </a:p>
          <a:p>
            <a:endParaRPr lang="fr-FR" dirty="0"/>
          </a:p>
          <a:p>
            <a:r>
              <a:rPr lang="fr-FR" dirty="0"/>
              <a:t>ces tests on va à la fois contrôler les</a:t>
            </a:r>
          </a:p>
          <a:p>
            <a:endParaRPr lang="fr-FR" dirty="0"/>
          </a:p>
          <a:p>
            <a:r>
              <a:rPr lang="fr-FR" dirty="0"/>
              <a:t>nouvelles fonctions mais aussi la non</a:t>
            </a:r>
          </a:p>
          <a:p>
            <a:endParaRPr lang="fr-FR" dirty="0"/>
          </a:p>
          <a:p>
            <a:r>
              <a:rPr lang="fr-FR" dirty="0"/>
              <a:t>régression dans ce cas on identifie pour</a:t>
            </a:r>
          </a:p>
          <a:p>
            <a:endParaRPr lang="fr-FR" dirty="0"/>
          </a:p>
          <a:p>
            <a:r>
              <a:rPr lang="fr-FR" dirty="0"/>
              <a:t>chaque type de test vu précédemment des</a:t>
            </a:r>
          </a:p>
          <a:p>
            <a:endParaRPr lang="fr-FR" dirty="0"/>
          </a:p>
          <a:p>
            <a:r>
              <a:rPr lang="fr-FR" dirty="0"/>
              <a:t>scénarios importants qui vont être re</a:t>
            </a:r>
          </a:p>
          <a:p>
            <a:endParaRPr lang="fr-FR" dirty="0"/>
          </a:p>
          <a:p>
            <a:r>
              <a:rPr lang="fr-FR" dirty="0"/>
              <a:t>vérifier à chaque fois concernant le</a:t>
            </a:r>
          </a:p>
          <a:p>
            <a:endParaRPr lang="fr-FR" dirty="0"/>
          </a:p>
          <a:p>
            <a:r>
              <a:rPr lang="fr-FR" dirty="0"/>
              <a:t>déploiement de l'application sur un</a:t>
            </a:r>
          </a:p>
          <a:p>
            <a:endParaRPr lang="fr-FR" dirty="0"/>
          </a:p>
          <a:p>
            <a:r>
              <a:rPr lang="fr-FR" dirty="0"/>
              <a:t>environnement il </a:t>
            </a:r>
            <a:r>
              <a:rPr lang="fr-FR" dirty="0" err="1"/>
              <a:t>ya</a:t>
            </a:r>
            <a:r>
              <a:rPr lang="fr-FR" dirty="0"/>
              <a:t> plusieurs</a:t>
            </a:r>
          </a:p>
          <a:p>
            <a:endParaRPr lang="fr-FR" dirty="0"/>
          </a:p>
          <a:p>
            <a:r>
              <a:rPr lang="fr-FR" dirty="0"/>
              <a:t>possibilités</a:t>
            </a:r>
          </a:p>
          <a:p>
            <a:endParaRPr lang="fr-FR" dirty="0"/>
          </a:p>
          <a:p>
            <a:r>
              <a:rPr lang="fr-FR" dirty="0"/>
              <a:t>historiquement on a un déploiement sur</a:t>
            </a:r>
          </a:p>
          <a:p>
            <a:endParaRPr lang="fr-FR" dirty="0"/>
          </a:p>
          <a:p>
            <a:r>
              <a:rPr lang="fr-FR" dirty="0"/>
              <a:t>un serveur que ce soit physique ou</a:t>
            </a:r>
          </a:p>
          <a:p>
            <a:endParaRPr lang="fr-FR" dirty="0"/>
          </a:p>
          <a:p>
            <a:r>
              <a:rPr lang="fr-FR" dirty="0"/>
              <a:t>virtuel via un simple script ou un outil</a:t>
            </a:r>
          </a:p>
          <a:p>
            <a:endParaRPr lang="fr-FR" dirty="0"/>
          </a:p>
          <a:p>
            <a:r>
              <a:rPr lang="fr-FR" dirty="0"/>
              <a:t>de déploiement automatisé </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27</a:t>
            </a:fld>
            <a:endParaRPr lang="fr-FR"/>
          </a:p>
        </p:txBody>
      </p:sp>
    </p:spTree>
    <p:extLst>
      <p:ext uri="{BB962C8B-B14F-4D97-AF65-F5344CB8AC3E}">
        <p14:creationId xmlns:p14="http://schemas.microsoft.com/office/powerpoint/2010/main" val="318221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ou alors sur</a:t>
            </a:r>
          </a:p>
          <a:p>
            <a:endParaRPr lang="fr-FR" dirty="0"/>
          </a:p>
          <a:p>
            <a:r>
              <a:rPr lang="fr-FR" dirty="0"/>
              <a:t>les applications plus moderne</a:t>
            </a:r>
          </a:p>
          <a:p>
            <a:endParaRPr lang="fr-FR" dirty="0"/>
          </a:p>
          <a:p>
            <a:r>
              <a:rPr lang="fr-FR" dirty="0"/>
              <a:t>on va avoir recours au déploiement vient</a:t>
            </a:r>
          </a:p>
          <a:p>
            <a:endParaRPr lang="fr-FR" dirty="0"/>
          </a:p>
          <a:p>
            <a:r>
              <a:rPr lang="fr-FR" dirty="0"/>
              <a:t>conteneurs avec une image docker pour</a:t>
            </a:r>
          </a:p>
          <a:p>
            <a:endParaRPr lang="fr-FR" dirty="0"/>
          </a:p>
          <a:p>
            <a:r>
              <a:rPr lang="fr-FR" dirty="0"/>
              <a:t>les tests il est même possible</a:t>
            </a:r>
          </a:p>
          <a:p>
            <a:endParaRPr lang="fr-FR" dirty="0"/>
          </a:p>
          <a:p>
            <a:r>
              <a:rPr lang="fr-FR" dirty="0"/>
              <a:t>d'utiliser l'infrastructure à ce code</a:t>
            </a:r>
          </a:p>
          <a:p>
            <a:endParaRPr lang="fr-FR" dirty="0"/>
          </a:p>
          <a:p>
            <a:r>
              <a:rPr lang="fr-FR" dirty="0"/>
              <a:t>pour livrer un environnement créé à la</a:t>
            </a:r>
          </a:p>
          <a:p>
            <a:endParaRPr lang="fr-FR" dirty="0"/>
          </a:p>
          <a:p>
            <a:r>
              <a:rPr lang="fr-FR" dirty="0"/>
              <a:t>volée tout cela à partir de fichiers de</a:t>
            </a:r>
          </a:p>
          <a:p>
            <a:endParaRPr lang="fr-FR" dirty="0"/>
          </a:p>
          <a:p>
            <a:r>
              <a:rPr lang="fr-FR" dirty="0"/>
              <a:t>configuration si vous voulez en savoir</a:t>
            </a:r>
          </a:p>
          <a:p>
            <a:endParaRPr lang="fr-FR" dirty="0"/>
          </a:p>
          <a:p>
            <a:r>
              <a:rPr lang="fr-FR" dirty="0"/>
              <a:t>plus sur l'infrastructure à ce code et</a:t>
            </a:r>
          </a:p>
          <a:p>
            <a:endParaRPr lang="fr-FR" dirty="0"/>
          </a:p>
          <a:p>
            <a:r>
              <a:rPr lang="fr-FR" dirty="0"/>
              <a:t>la conteneurisation</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28</a:t>
            </a:fld>
            <a:endParaRPr lang="fr-FR"/>
          </a:p>
        </p:txBody>
      </p:sp>
    </p:spTree>
    <p:extLst>
      <p:ext uri="{BB962C8B-B14F-4D97-AF65-F5344CB8AC3E}">
        <p14:creationId xmlns:p14="http://schemas.microsoft.com/office/powerpoint/2010/main" val="3624953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résumé avec le</a:t>
            </a:r>
          </a:p>
          <a:p>
            <a:endParaRPr lang="fr-FR" dirty="0"/>
          </a:p>
          <a:p>
            <a:r>
              <a:rPr lang="fr-FR" dirty="0"/>
              <a:t>déploiement continu une évolution</a:t>
            </a:r>
          </a:p>
          <a:p>
            <a:endParaRPr lang="fr-FR" dirty="0"/>
          </a:p>
          <a:p>
            <a:r>
              <a:rPr lang="fr-FR" dirty="0"/>
              <a:t>apportée par un développeur peut être</a:t>
            </a:r>
          </a:p>
          <a:p>
            <a:endParaRPr lang="fr-FR" dirty="0"/>
          </a:p>
          <a:p>
            <a:r>
              <a:rPr lang="fr-FR" dirty="0"/>
              <a:t>rapidement mise en production</a:t>
            </a:r>
          </a:p>
          <a:p>
            <a:endParaRPr lang="fr-FR" dirty="0"/>
          </a:p>
          <a:p>
            <a:r>
              <a:rPr lang="fr-FR" dirty="0"/>
              <a:t>grâce à ce processus automatisé il est</a:t>
            </a:r>
          </a:p>
          <a:p>
            <a:endParaRPr lang="fr-FR" dirty="0"/>
          </a:p>
          <a:p>
            <a:r>
              <a:rPr lang="fr-FR" dirty="0"/>
              <a:t>beaucoup plus simple et rapide de</a:t>
            </a:r>
          </a:p>
          <a:p>
            <a:endParaRPr lang="fr-FR" dirty="0"/>
          </a:p>
          <a:p>
            <a:r>
              <a:rPr lang="fr-FR" dirty="0"/>
              <a:t>développer tester et mettre en</a:t>
            </a:r>
          </a:p>
          <a:p>
            <a:endParaRPr lang="fr-FR" dirty="0"/>
          </a:p>
          <a:p>
            <a:r>
              <a:rPr lang="fr-FR" dirty="0"/>
              <a:t>production une nouvelle fonctionnalité</a:t>
            </a:r>
          </a:p>
          <a:p>
            <a:endParaRPr lang="fr-FR" dirty="0"/>
          </a:p>
          <a:p>
            <a:r>
              <a:rPr lang="fr-FR" dirty="0"/>
              <a:t>vous avez dû remarquer l'importance des</a:t>
            </a:r>
          </a:p>
          <a:p>
            <a:endParaRPr lang="fr-FR" dirty="0"/>
          </a:p>
          <a:p>
            <a:r>
              <a:rPr lang="fr-FR" dirty="0"/>
              <a:t>tests dans cette chaîne 6 10 le principe</a:t>
            </a:r>
          </a:p>
          <a:p>
            <a:endParaRPr lang="fr-FR" dirty="0"/>
          </a:p>
          <a:p>
            <a:r>
              <a:rPr lang="fr-FR" dirty="0"/>
              <a:t>c'est de repérer une erreur le plus tôt</a:t>
            </a:r>
          </a:p>
          <a:p>
            <a:endParaRPr lang="fr-FR" dirty="0"/>
          </a:p>
          <a:p>
            <a:r>
              <a:rPr lang="fr-FR" dirty="0"/>
              <a:t>possible dans les étapes pour la</a:t>
            </a:r>
          </a:p>
          <a:p>
            <a:endParaRPr lang="fr-FR" dirty="0"/>
          </a:p>
          <a:p>
            <a:r>
              <a:rPr lang="fr-FR" dirty="0"/>
              <a:t>corriger rapidement et le fait d'avoir</a:t>
            </a:r>
          </a:p>
          <a:p>
            <a:endParaRPr lang="fr-FR" dirty="0"/>
          </a:p>
          <a:p>
            <a:r>
              <a:rPr lang="fr-FR" dirty="0"/>
              <a:t>des itérations plus petit et plus</a:t>
            </a:r>
          </a:p>
          <a:p>
            <a:endParaRPr lang="fr-FR" dirty="0"/>
          </a:p>
          <a:p>
            <a:r>
              <a:rPr lang="fr-FR" dirty="0"/>
              <a:t>régulière les rend plus facile à</a:t>
            </a:r>
          </a:p>
          <a:p>
            <a:endParaRPr lang="fr-FR" dirty="0"/>
          </a:p>
          <a:p>
            <a:r>
              <a:rPr lang="fr-FR" dirty="0"/>
              <a:t>maîtriser</a:t>
            </a:r>
          </a:p>
          <a:p>
            <a:endParaRPr lang="fr-FR" dirty="0"/>
          </a:p>
          <a:p>
            <a:r>
              <a:rPr lang="fr-FR" dirty="0"/>
              <a:t>des erreurs ont ainsi moins d'impact</a:t>
            </a:r>
          </a:p>
          <a:p>
            <a:endParaRPr lang="fr-FR" dirty="0"/>
          </a:p>
          <a:p>
            <a:r>
              <a:rPr lang="fr-FR" dirty="0"/>
              <a:t>puisqu'elles sont plus faciles à</a:t>
            </a:r>
          </a:p>
          <a:p>
            <a:endParaRPr lang="fr-FR" dirty="0"/>
          </a:p>
          <a:p>
            <a:r>
              <a:rPr lang="fr-FR" dirty="0"/>
              <a:t>détecter et à résoudre</a:t>
            </a:r>
          </a:p>
          <a:p>
            <a:endParaRPr lang="fr-FR" dirty="0"/>
          </a:p>
          <a:p>
            <a:r>
              <a:rPr lang="fr-FR" dirty="0"/>
              <a:t>terminons par une vision plus globale du</a:t>
            </a:r>
          </a:p>
          <a:p>
            <a:endParaRPr lang="fr-FR" dirty="0"/>
          </a:p>
          <a:p>
            <a:r>
              <a:rPr lang="fr-FR" dirty="0"/>
              <a:t>ciel 6/10 et sa contribution au</a:t>
            </a:r>
          </a:p>
          <a:p>
            <a:endParaRPr lang="fr-FR" dirty="0"/>
          </a:p>
          <a:p>
            <a:r>
              <a:rPr lang="fr-FR" dirty="0"/>
              <a:t>développement</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29</a:t>
            </a:fld>
            <a:endParaRPr lang="fr-FR"/>
          </a:p>
        </p:txBody>
      </p:sp>
    </p:spTree>
    <p:extLst>
      <p:ext uri="{BB962C8B-B14F-4D97-AF65-F5344CB8AC3E}">
        <p14:creationId xmlns:p14="http://schemas.microsoft.com/office/powerpoint/2010/main" val="1962979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l'un des objectifs du développent ce</a:t>
            </a:r>
          </a:p>
          <a:p>
            <a:endParaRPr lang="fr-FR" dirty="0"/>
          </a:p>
          <a:p>
            <a:r>
              <a:rPr lang="fr-FR" dirty="0"/>
              <a:t>c'est d'avoir un time to </a:t>
            </a:r>
            <a:r>
              <a:rPr lang="fr-FR" dirty="0" err="1"/>
              <a:t>market</a:t>
            </a:r>
            <a:r>
              <a:rPr lang="fr-FR" dirty="0"/>
              <a:t> plus</a:t>
            </a:r>
          </a:p>
          <a:p>
            <a:endParaRPr lang="fr-FR" dirty="0"/>
          </a:p>
          <a:p>
            <a:r>
              <a:rPr lang="fr-FR" dirty="0"/>
              <a:t>rapide</a:t>
            </a:r>
          </a:p>
          <a:p>
            <a:endParaRPr lang="fr-FR" dirty="0"/>
          </a:p>
          <a:p>
            <a:r>
              <a:rPr lang="fr-FR" dirty="0"/>
              <a:t>pour rappel le thème du </a:t>
            </a:r>
            <a:r>
              <a:rPr lang="fr-FR" dirty="0" err="1"/>
              <a:t>market</a:t>
            </a:r>
            <a:r>
              <a:rPr lang="fr-FR" dirty="0"/>
              <a:t> c'est le</a:t>
            </a:r>
          </a:p>
          <a:p>
            <a:endParaRPr lang="fr-FR" dirty="0"/>
          </a:p>
          <a:p>
            <a:r>
              <a:rPr lang="fr-FR" dirty="0"/>
              <a:t>délai entre l'idée initiale et sa</a:t>
            </a:r>
          </a:p>
          <a:p>
            <a:endParaRPr lang="fr-FR" dirty="0"/>
          </a:p>
          <a:p>
            <a:r>
              <a:rPr lang="fr-FR" dirty="0"/>
              <a:t>concrétisation sur le marché et</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30</a:t>
            </a:fld>
            <a:endParaRPr lang="fr-FR"/>
          </a:p>
        </p:txBody>
      </p:sp>
    </p:spTree>
    <p:extLst>
      <p:ext uri="{BB962C8B-B14F-4D97-AF65-F5344CB8AC3E}">
        <p14:creationId xmlns:p14="http://schemas.microsoft.com/office/powerpoint/2010/main" val="42426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cependant ce modèle pose des problèmes car les deux équipes ont des objectifs différents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a:t>
            </a:fld>
            <a:endParaRPr lang="fr-FR"/>
          </a:p>
        </p:txBody>
      </p:sp>
    </p:spTree>
    <p:extLst>
      <p:ext uri="{BB962C8B-B14F-4D97-AF65-F5344CB8AC3E}">
        <p14:creationId xmlns:p14="http://schemas.microsoft.com/office/powerpoint/2010/main" val="3975930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comme on</a:t>
            </a:r>
          </a:p>
          <a:p>
            <a:endParaRPr lang="fr-FR" dirty="0"/>
          </a:p>
          <a:p>
            <a:r>
              <a:rPr lang="fr-FR" dirty="0"/>
              <a:t>l'a vu le ciel sidi répond à cela avec</a:t>
            </a:r>
          </a:p>
          <a:p>
            <a:endParaRPr lang="fr-FR" dirty="0"/>
          </a:p>
          <a:p>
            <a:r>
              <a:rPr lang="fr-FR" dirty="0"/>
              <a:t>une automatisation des différentes</a:t>
            </a:r>
          </a:p>
          <a:p>
            <a:endParaRPr lang="fr-FR" dirty="0"/>
          </a:p>
          <a:p>
            <a:r>
              <a:rPr lang="fr-FR" dirty="0"/>
              <a:t>étapes depuis le développement d'une</a:t>
            </a:r>
          </a:p>
          <a:p>
            <a:endParaRPr lang="fr-FR" dirty="0"/>
          </a:p>
          <a:p>
            <a:r>
              <a:rPr lang="fr-FR" dirty="0"/>
              <a:t>fonctionnalité jusqu'à sa mise en</a:t>
            </a:r>
          </a:p>
          <a:p>
            <a:endParaRPr lang="fr-FR" dirty="0"/>
          </a:p>
          <a:p>
            <a:r>
              <a:rPr lang="fr-FR" dirty="0"/>
              <a:t>service en production avec le ciel qui</a:t>
            </a:r>
          </a:p>
          <a:p>
            <a:endParaRPr lang="fr-FR" dirty="0"/>
          </a:p>
          <a:p>
            <a:r>
              <a:rPr lang="fr-FR" dirty="0"/>
              <a:t>dit il est plus simple de sortir des</a:t>
            </a:r>
          </a:p>
          <a:p>
            <a:endParaRPr lang="fr-FR" dirty="0"/>
          </a:p>
          <a:p>
            <a:r>
              <a:rPr lang="fr-FR" dirty="0"/>
              <a:t>évolutions par petit itération elles</a:t>
            </a:r>
          </a:p>
          <a:p>
            <a:endParaRPr lang="fr-FR" dirty="0"/>
          </a:p>
          <a:p>
            <a:r>
              <a:rPr lang="fr-FR" dirty="0"/>
              <a:t>sont alors rapidement accessible aux</a:t>
            </a:r>
          </a:p>
          <a:p>
            <a:endParaRPr lang="fr-FR" dirty="0"/>
          </a:p>
          <a:p>
            <a:r>
              <a:rPr lang="fr-FR" dirty="0"/>
              <a:t>utilisateurs ce qui permet d'avoir un</a:t>
            </a:r>
          </a:p>
          <a:p>
            <a:endParaRPr lang="fr-FR" dirty="0"/>
          </a:p>
          <a:p>
            <a:r>
              <a:rPr lang="fr-FR" dirty="0"/>
              <a:t>retour plus rapide et éventuellement</a:t>
            </a:r>
          </a:p>
          <a:p>
            <a:endParaRPr lang="fr-FR" dirty="0"/>
          </a:p>
          <a:p>
            <a:r>
              <a:rPr lang="fr-FR" dirty="0"/>
              <a:t>d'adapter les prochaines itérations</a:t>
            </a:r>
          </a:p>
          <a:p>
            <a:endParaRPr lang="fr-FR" dirty="0"/>
          </a:p>
          <a:p>
            <a:r>
              <a:rPr lang="fr-FR" dirty="0"/>
              <a:t>en conclusion dans le contexte</a:t>
            </a:r>
          </a:p>
          <a:p>
            <a:endParaRPr lang="fr-FR" dirty="0"/>
          </a:p>
          <a:p>
            <a:r>
              <a:rPr lang="fr-FR" dirty="0"/>
              <a:t>économique concurrentiel actuel</a:t>
            </a:r>
          </a:p>
          <a:p>
            <a:endParaRPr lang="fr-FR" dirty="0"/>
          </a:p>
          <a:p>
            <a:r>
              <a:rPr lang="fr-FR" dirty="0"/>
              <a:t>un tel taux marque à de rapides et</a:t>
            </a:r>
          </a:p>
          <a:p>
            <a:endParaRPr lang="fr-FR" dirty="0"/>
          </a:p>
          <a:p>
            <a:r>
              <a:rPr lang="fr-FR" dirty="0"/>
              <a:t>décisifs pour à la fois répondre</a:t>
            </a:r>
          </a:p>
          <a:p>
            <a:endParaRPr lang="fr-FR" dirty="0"/>
          </a:p>
          <a:p>
            <a:r>
              <a:rPr lang="fr-FR" dirty="0"/>
              <a:t>la demande du marché mais aussi pour</a:t>
            </a:r>
          </a:p>
          <a:p>
            <a:endParaRPr lang="fr-FR" dirty="0"/>
          </a:p>
          <a:p>
            <a:r>
              <a:rPr lang="fr-FR" dirty="0"/>
              <a:t>intégrer les retours utilisateurs plus</a:t>
            </a:r>
          </a:p>
          <a:p>
            <a:endParaRPr lang="fr-FR" dirty="0"/>
          </a:p>
          <a:p>
            <a:r>
              <a:rPr lang="fr-FR" dirty="0"/>
              <a:t>rapidement et donc améliorer ses</a:t>
            </a:r>
          </a:p>
          <a:p>
            <a:endParaRPr lang="fr-FR" dirty="0"/>
          </a:p>
          <a:p>
            <a:r>
              <a:rPr lang="fr-FR" dirty="0"/>
              <a:t>produits</a:t>
            </a:r>
          </a:p>
          <a:p>
            <a:endParaRPr lang="fr-FR" dirty="0"/>
          </a:p>
          <a:p>
            <a:r>
              <a:rPr lang="fr-FR" dirty="0"/>
              <a:t>et tout ceci bien évidemment avant ses</a:t>
            </a:r>
          </a:p>
          <a:p>
            <a:endParaRPr lang="fr-FR" dirty="0"/>
          </a:p>
          <a:p>
            <a:r>
              <a:rPr lang="fr-FR" dirty="0"/>
              <a:t>concurrents</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31</a:t>
            </a:fld>
            <a:endParaRPr lang="fr-FR"/>
          </a:p>
        </p:txBody>
      </p:sp>
    </p:spTree>
    <p:extLst>
      <p:ext uri="{BB962C8B-B14F-4D97-AF65-F5344CB8AC3E}">
        <p14:creationId xmlns:p14="http://schemas.microsoft.com/office/powerpoint/2010/main" val="2042291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tous! Je suis super content de </a:t>
            </a:r>
          </a:p>
          <a:p>
            <a:r>
              <a:rPr lang="fr-FR" dirty="0"/>
              <a:t>vous retrouver pour cette nouvelle vidéo! </a:t>
            </a:r>
          </a:p>
          <a:p>
            <a:endParaRPr lang="fr-FR" dirty="0"/>
          </a:p>
          <a:p>
            <a:r>
              <a:rPr lang="fr-FR" dirty="0"/>
              <a:t>Aujourd'hui, je vais vous expliquer l'essentiel </a:t>
            </a:r>
          </a:p>
          <a:p>
            <a:r>
              <a:rPr lang="fr-FR" dirty="0"/>
              <a:t>à retenir sur le </a:t>
            </a:r>
            <a:r>
              <a:rPr lang="fr-FR" dirty="0" err="1"/>
              <a:t>DevSecOps</a:t>
            </a:r>
            <a:r>
              <a:rPr lang="fr-FR" dirty="0"/>
              <a:t>.</a:t>
            </a:r>
          </a:p>
          <a:p>
            <a:endParaRPr lang="fr-FR" dirty="0"/>
          </a:p>
          <a:p>
            <a:r>
              <a:rPr lang="fr-FR" dirty="0"/>
              <a:t>ex : l'éditeur </a:t>
            </a:r>
            <a:r>
              <a:rPr lang="fr-FR" dirty="0" err="1"/>
              <a:t>Rohde</a:t>
            </a:r>
            <a:r>
              <a:rPr lang="fr-FR" dirty="0"/>
              <a:t> </a:t>
            </a:r>
          </a:p>
          <a:p>
            <a:r>
              <a:rPr lang="fr-FR" dirty="0"/>
              <a:t>&amp; Schwarz </a:t>
            </a:r>
            <a:r>
              <a:rPr lang="fr-FR" dirty="0" err="1"/>
              <a:t>Cybersecurity</a:t>
            </a:r>
            <a:r>
              <a:rPr lang="fr-FR" dirty="0"/>
              <a:t> </a:t>
            </a:r>
          </a:p>
          <a:p>
            <a:endParaRPr lang="fr-FR" dirty="0"/>
          </a:p>
          <a:p>
            <a:r>
              <a:rPr lang="fr-FR" dirty="0" err="1"/>
              <a:t>Rohde</a:t>
            </a:r>
            <a:r>
              <a:rPr lang="fr-FR" dirty="0"/>
              <a:t> &amp; Schwarz </a:t>
            </a:r>
            <a:r>
              <a:rPr lang="fr-FR" dirty="0" err="1"/>
              <a:t>Cybersecurity</a:t>
            </a:r>
            <a:r>
              <a:rPr lang="fr-FR" dirty="0"/>
              <a:t> est un </a:t>
            </a:r>
          </a:p>
          <a:p>
            <a:r>
              <a:rPr lang="fr-FR" dirty="0"/>
              <a:t>éditeur reconnu et certifié dans la sécurité </a:t>
            </a:r>
          </a:p>
          <a:p>
            <a:endParaRPr lang="fr-FR" dirty="0"/>
          </a:p>
          <a:p>
            <a:r>
              <a:rPr lang="fr-FR" dirty="0"/>
              <a:t>des applications web depuis plus de 20 ans. </a:t>
            </a:r>
          </a:p>
          <a:p>
            <a:r>
              <a:rPr lang="fr-FR" dirty="0"/>
              <a:t>Ce qui en fait un partenaire idéal pour parler </a:t>
            </a:r>
            <a:r>
              <a:rPr lang="fr-FR" dirty="0" err="1"/>
              <a:t>DevSecOps</a:t>
            </a:r>
            <a:r>
              <a:rPr lang="fr-FR" dirty="0"/>
              <a: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32</a:t>
            </a:fld>
            <a:endParaRPr lang="fr-FR"/>
          </a:p>
        </p:txBody>
      </p:sp>
    </p:spTree>
    <p:extLst>
      <p:ext uri="{BB962C8B-B14F-4D97-AF65-F5344CB8AC3E}">
        <p14:creationId xmlns:p14="http://schemas.microsoft.com/office/powerpoint/2010/main" val="4031981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rappel, l'approche DevOps cherche </a:t>
            </a:r>
          </a:p>
          <a:p>
            <a:r>
              <a:rPr lang="fr-FR" dirty="0"/>
              <a:t>à rassembler d'un côté les développeurs  </a:t>
            </a:r>
          </a:p>
          <a:p>
            <a:endParaRPr lang="fr-FR" dirty="0"/>
          </a:p>
          <a:p>
            <a:r>
              <a:rPr lang="fr-FR" dirty="0"/>
              <a:t>et de l'autre côté l'équipe de production et </a:t>
            </a:r>
          </a:p>
          <a:p>
            <a:r>
              <a:rPr lang="fr-FR" dirty="0"/>
              <a:t>d'exploitation, abrégé Ops pour </a:t>
            </a:r>
            <a:r>
              <a:rPr lang="fr-FR" dirty="0" err="1"/>
              <a:t>Operationals</a:t>
            </a:r>
            <a:r>
              <a:rPr lang="fr-FR" dirty="0"/>
              <a:t>,  </a:t>
            </a:r>
          </a:p>
          <a:p>
            <a:endParaRPr lang="fr-FR" dirty="0"/>
          </a:p>
          <a:p>
            <a:r>
              <a:rPr lang="fr-FR" dirty="0"/>
              <a:t>d'où la contraction du terme DevOps. </a:t>
            </a:r>
          </a:p>
          <a:p>
            <a:r>
              <a:rPr lang="fr-FR" dirty="0"/>
              <a:t>L'objectif du DevOps est d'aboutir à la création de produits  </a:t>
            </a:r>
          </a:p>
          <a:p>
            <a:endParaRPr lang="fr-FR" dirty="0"/>
          </a:p>
          <a:p>
            <a:r>
              <a:rPr lang="fr-FR" dirty="0"/>
              <a:t>de meilleure qualité, délivrés par des équipes </a:t>
            </a:r>
          </a:p>
          <a:p>
            <a:r>
              <a:rPr lang="fr-FR" dirty="0"/>
              <a:t>plus efficaces qui collaborent ensemble </a:t>
            </a:r>
          </a:p>
          <a:p>
            <a:endParaRPr lang="fr-FR" dirty="0"/>
          </a:p>
          <a:p>
            <a:r>
              <a:rPr lang="fr-FR" dirty="0"/>
              <a:t>dans une  approche d'amélioration continue. Et le tout en </a:t>
            </a:r>
          </a:p>
          <a:p>
            <a:r>
              <a:rPr lang="fr-FR" dirty="0"/>
              <a:t>livrant des nouveautés plus fréquemment et plus rapidement </a:t>
            </a:r>
          </a:p>
          <a:p>
            <a:endParaRPr lang="fr-FR" dirty="0"/>
          </a:p>
          <a:p>
            <a:r>
              <a:rPr lang="fr-FR" dirty="0"/>
              <a:t>permettant à l'entreprise de prendre </a:t>
            </a:r>
          </a:p>
          <a:p>
            <a:r>
              <a:rPr lang="fr-FR" dirty="0"/>
              <a:t>des parts de marché à la concurrence.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33</a:t>
            </a:fld>
            <a:endParaRPr lang="fr-FR"/>
          </a:p>
        </p:txBody>
      </p:sp>
    </p:spTree>
    <p:extLst>
      <p:ext uri="{BB962C8B-B14F-4D97-AF65-F5344CB8AC3E}">
        <p14:creationId xmlns:p14="http://schemas.microsoft.com/office/powerpoint/2010/main" val="3260833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a:p>
            <a:r>
              <a:rPr lang="fr-FR" dirty="0"/>
              <a:t>C'est notamment possible grâce à la chaîne </a:t>
            </a:r>
          </a:p>
          <a:p>
            <a:r>
              <a:rPr lang="fr-FR" dirty="0"/>
              <a:t>CI/CD, qui désigne un ensemble de pratiques  </a:t>
            </a:r>
          </a:p>
          <a:p>
            <a:endParaRPr lang="fr-FR" dirty="0"/>
          </a:p>
          <a:p>
            <a:r>
              <a:rPr lang="fr-FR" dirty="0"/>
              <a:t>qui permet d'accélérer le rythme de déploiement </a:t>
            </a:r>
          </a:p>
          <a:p>
            <a:r>
              <a:rPr lang="fr-FR" dirty="0"/>
              <a:t>des applications à travers deux étapes clés :</a:t>
            </a:r>
          </a:p>
          <a:p>
            <a:endParaRPr lang="fr-FR" dirty="0"/>
          </a:p>
          <a:p>
            <a:r>
              <a:rPr lang="fr-FR" dirty="0"/>
              <a:t>Le CI pour </a:t>
            </a:r>
            <a:r>
              <a:rPr lang="fr-FR" dirty="0" err="1"/>
              <a:t>Continuous</a:t>
            </a:r>
            <a:r>
              <a:rPr lang="fr-FR" dirty="0"/>
              <a:t> </a:t>
            </a:r>
            <a:r>
              <a:rPr lang="fr-FR" dirty="0" err="1"/>
              <a:t>Integration</a:t>
            </a:r>
            <a:r>
              <a:rPr lang="fr-FR" dirty="0"/>
              <a:t> ou intégration </a:t>
            </a:r>
          </a:p>
          <a:p>
            <a:r>
              <a:rPr lang="fr-FR" dirty="0"/>
              <a:t>continue qui automatise </a:t>
            </a:r>
          </a:p>
          <a:p>
            <a:endParaRPr lang="fr-FR" dirty="0"/>
          </a:p>
          <a:p>
            <a:r>
              <a:rPr lang="fr-FR" dirty="0"/>
              <a:t>les activités autour du développement et le CD pour </a:t>
            </a:r>
          </a:p>
          <a:p>
            <a:r>
              <a:rPr lang="fr-FR" dirty="0" err="1"/>
              <a:t>Continuous</a:t>
            </a:r>
            <a:r>
              <a:rPr lang="fr-FR" dirty="0"/>
              <a:t> </a:t>
            </a:r>
            <a:r>
              <a:rPr lang="fr-FR" dirty="0" err="1"/>
              <a:t>Deployment</a:t>
            </a:r>
            <a:r>
              <a:rPr lang="fr-FR" dirty="0"/>
              <a:t> ou le déploiement continu  </a:t>
            </a:r>
          </a:p>
          <a:p>
            <a:endParaRPr lang="fr-FR" dirty="0"/>
          </a:p>
          <a:p>
            <a:r>
              <a:rPr lang="fr-FR" dirty="0"/>
              <a:t>qui automatise les activités liées au </a:t>
            </a:r>
          </a:p>
          <a:p>
            <a:r>
              <a:rPr lang="fr-FR" dirty="0"/>
              <a:t>déploiement en production. </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34</a:t>
            </a:fld>
            <a:endParaRPr lang="fr-FR"/>
          </a:p>
        </p:txBody>
      </p:sp>
    </p:spTree>
    <p:extLst>
      <p:ext uri="{BB962C8B-B14F-4D97-AF65-F5344CB8AC3E}">
        <p14:creationId xmlns:p14="http://schemas.microsoft.com/office/powerpoint/2010/main" val="1094068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Cependant, il manque un aspect primordial</a:t>
            </a:r>
          </a:p>
          <a:p>
            <a:r>
              <a:rPr lang="fr-FR" dirty="0"/>
              <a:t>Il s'agit tout simplement de la sécurité.</a:t>
            </a:r>
          </a:p>
          <a:p>
            <a:endParaRPr lang="fr-FR" dirty="0"/>
          </a:p>
          <a:p>
            <a:r>
              <a:rPr lang="fr-FR" dirty="0"/>
              <a:t>Si la sécurité n'est pas prise en compte </a:t>
            </a:r>
          </a:p>
          <a:p>
            <a:r>
              <a:rPr lang="fr-FR" dirty="0"/>
              <a:t>dans cette approche, on perd tout simplement </a:t>
            </a:r>
          </a:p>
          <a:p>
            <a:endParaRPr lang="fr-FR" dirty="0"/>
          </a:p>
          <a:p>
            <a:r>
              <a:rPr lang="fr-FR" dirty="0"/>
              <a:t>les avantages du DevOps puisque l'organisation </a:t>
            </a:r>
          </a:p>
          <a:p>
            <a:r>
              <a:rPr lang="fr-FR" dirty="0"/>
              <a:t>traditionnelle où la sécurité est en fin d'étape  </a:t>
            </a:r>
          </a:p>
          <a:p>
            <a:endParaRPr lang="fr-FR" dirty="0"/>
          </a:p>
          <a:p>
            <a:r>
              <a:rPr lang="fr-FR" dirty="0"/>
              <a:t>pour des audits et contrôles ne permettrait pas </a:t>
            </a:r>
          </a:p>
          <a:p>
            <a:r>
              <a:rPr lang="fr-FR" dirty="0"/>
              <a:t>de suivre la rapidité des cycles DevOps,</a:t>
            </a:r>
          </a:p>
          <a:p>
            <a:endParaRPr lang="fr-FR" dirty="0"/>
          </a:p>
          <a:p>
            <a:r>
              <a:rPr lang="fr-FR" dirty="0"/>
              <a:t>ce qui retarde donc in fine les déploiements. On peut </a:t>
            </a:r>
          </a:p>
          <a:p>
            <a:r>
              <a:rPr lang="fr-FR" dirty="0"/>
              <a:t>aussi avoir un impact financier,</a:t>
            </a:r>
          </a:p>
          <a:p>
            <a:endParaRPr lang="fr-FR" dirty="0"/>
          </a:p>
          <a:p>
            <a:r>
              <a:rPr lang="fr-FR" dirty="0"/>
              <a:t> par exemple en cas de non conformité aux règlementations  </a:t>
            </a:r>
          </a:p>
          <a:p>
            <a:r>
              <a:rPr lang="fr-FR" dirty="0"/>
              <a:t>comme le RGPD, l'entreprise va devoir payer </a:t>
            </a:r>
          </a:p>
          <a:p>
            <a:endParaRPr lang="fr-FR" dirty="0"/>
          </a:p>
          <a:p>
            <a:r>
              <a:rPr lang="fr-FR" dirty="0"/>
              <a:t>une très </a:t>
            </a:r>
            <a:r>
              <a:rPr lang="fr-FR" dirty="0" err="1"/>
              <a:t>très</a:t>
            </a:r>
            <a:r>
              <a:rPr lang="fr-FR" dirty="0"/>
              <a:t> lourde amende.</a:t>
            </a:r>
          </a:p>
          <a:p>
            <a:endParaRPr lang="fr-FR" dirty="0"/>
          </a:p>
          <a:p>
            <a:r>
              <a:rPr lang="fr-FR" dirty="0"/>
              <a:t>Pire: l'exploitation de failles de </a:t>
            </a:r>
          </a:p>
          <a:p>
            <a:r>
              <a:rPr lang="fr-FR" dirty="0"/>
              <a:t>sécurité pour récupérer des données personnelles</a:t>
            </a:r>
          </a:p>
          <a:p>
            <a:endParaRPr lang="fr-FR" dirty="0"/>
          </a:p>
          <a:p>
            <a:r>
              <a:rPr lang="fr-FR" dirty="0"/>
              <a:t>des clients par des cybercriminels peuvent </a:t>
            </a:r>
          </a:p>
          <a:p>
            <a:r>
              <a:rPr lang="fr-FR" dirty="0"/>
              <a:t>faire perdre la confiance des clients dans l'organisation.</a:t>
            </a:r>
          </a:p>
          <a:p>
            <a:endParaRPr lang="fr-FR" dirty="0"/>
          </a:p>
          <a:p>
            <a:r>
              <a:rPr lang="fr-FR" dirty="0"/>
              <a:t>Ce qui conduit à </a:t>
            </a:r>
          </a:p>
          <a:p>
            <a:r>
              <a:rPr lang="fr-FR" dirty="0"/>
              <a:t>une baisse du chiffre d'affaires, il est donc nécessaire d'intégrer la sécurité </a:t>
            </a:r>
          </a:p>
          <a:p>
            <a:r>
              <a:rPr lang="fr-FR" dirty="0"/>
              <a:t>au sein de cette approche DevOps </a:t>
            </a:r>
          </a:p>
          <a:p>
            <a:endParaRPr lang="fr-FR" dirty="0"/>
          </a:p>
          <a:p>
            <a:r>
              <a:rPr lang="fr-FR" dirty="0"/>
              <a:t>dès le début et  durant toutes les étapes jusqu'au déploiement.</a:t>
            </a:r>
          </a:p>
          <a:p>
            <a:r>
              <a:rPr lang="fr-FR" dirty="0"/>
              <a:t>L'intégration de la sécurité sur</a:t>
            </a:r>
          </a:p>
          <a:p>
            <a:endParaRPr lang="fr-FR" dirty="0"/>
          </a:p>
          <a:p>
            <a:r>
              <a:rPr lang="fr-FR" dirty="0"/>
              <a:t>la chaîne permet de repérer au plus tôt les failles </a:t>
            </a:r>
          </a:p>
          <a:p>
            <a:r>
              <a:rPr lang="fr-FR" dirty="0"/>
              <a:t>de sécurité et donc d'y remédier rapidement </a:t>
            </a:r>
          </a:p>
          <a:p>
            <a:endParaRPr lang="fr-FR" dirty="0"/>
          </a:p>
          <a:p>
            <a:r>
              <a:rPr lang="fr-FR" dirty="0"/>
              <a:t>pour un coût moins important que si cela avait été </a:t>
            </a:r>
          </a:p>
          <a:p>
            <a:r>
              <a:rPr lang="fr-FR" dirty="0"/>
              <a:t>repéré en fin de cycle.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36</a:t>
            </a:fld>
            <a:endParaRPr lang="fr-FR"/>
          </a:p>
        </p:txBody>
      </p:sp>
    </p:spTree>
    <p:extLst>
      <p:ext uri="{BB962C8B-B14F-4D97-AF65-F5344CB8AC3E}">
        <p14:creationId xmlns:p14="http://schemas.microsoft.com/office/powerpoint/2010/main" val="3940857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DevSecOps</a:t>
            </a:r>
            <a:r>
              <a:rPr lang="fr-FR" dirty="0"/>
              <a:t> est une continuité du DevOps et c'est </a:t>
            </a:r>
          </a:p>
          <a:p>
            <a:r>
              <a:rPr lang="fr-FR" dirty="0"/>
              <a:t>même en fait une obligation pour les organisations  </a:t>
            </a:r>
          </a:p>
          <a:p>
            <a:endParaRPr lang="fr-FR" dirty="0"/>
          </a:p>
          <a:p>
            <a:r>
              <a:rPr lang="fr-FR" dirty="0"/>
              <a:t>qui veulent adopter l'approche DevOps. </a:t>
            </a:r>
          </a:p>
          <a:p>
            <a:r>
              <a:rPr lang="fr-FR" dirty="0"/>
              <a:t>Il n'y a pas de DevOps sans </a:t>
            </a:r>
            <a:r>
              <a:rPr lang="fr-FR" dirty="0" err="1"/>
              <a:t>DevSecOps</a:t>
            </a:r>
            <a:r>
              <a:rPr lang="fr-FR" dirty="0"/>
              <a: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37</a:t>
            </a:fld>
            <a:endParaRPr lang="fr-FR"/>
          </a:p>
        </p:txBody>
      </p:sp>
    </p:spTree>
    <p:extLst>
      <p:ext uri="{BB962C8B-B14F-4D97-AF65-F5344CB8AC3E}">
        <p14:creationId xmlns:p14="http://schemas.microsoft.com/office/powerpoint/2010/main" val="4062138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DevSecOps</a:t>
            </a:r>
            <a:r>
              <a:rPr lang="fr-FR" dirty="0"/>
              <a:t> intègre les enjeux de la sécurité et les </a:t>
            </a:r>
          </a:p>
          <a:p>
            <a:r>
              <a:rPr lang="fr-FR" dirty="0"/>
              <a:t>équipes sécurité dès le début d'un projet DevOps  </a:t>
            </a:r>
          </a:p>
          <a:p>
            <a:endParaRPr lang="fr-FR" dirty="0"/>
          </a:p>
          <a:p>
            <a:r>
              <a:rPr lang="fr-FR" dirty="0"/>
              <a:t>jusqu'au déploiement final de l'application. La </a:t>
            </a:r>
          </a:p>
          <a:p>
            <a:r>
              <a:rPr lang="fr-FR" dirty="0"/>
              <a:t>sécurité est une responsabilité commune,  </a:t>
            </a:r>
          </a:p>
          <a:p>
            <a:endParaRPr lang="fr-FR" dirty="0"/>
          </a:p>
          <a:p>
            <a:r>
              <a:rPr lang="fr-FR" dirty="0"/>
              <a:t>y compris les Devs et les Ops et pas juste </a:t>
            </a:r>
          </a:p>
          <a:p>
            <a:r>
              <a:rPr lang="fr-FR" dirty="0"/>
              <a:t>de l'équipe sécurité. </a:t>
            </a:r>
          </a:p>
          <a:p>
            <a:endParaRPr lang="fr-FR" dirty="0"/>
          </a:p>
          <a:p>
            <a:r>
              <a:rPr lang="fr-FR" dirty="0"/>
              <a:t>Une culture de collaboration et de confiance ainsi qu'une </a:t>
            </a:r>
          </a:p>
          <a:p>
            <a:r>
              <a:rPr lang="fr-FR" dirty="0"/>
              <a:t>conduite du changement est indispensable.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38</a:t>
            </a:fld>
            <a:endParaRPr lang="fr-FR"/>
          </a:p>
        </p:txBody>
      </p:sp>
    </p:spTree>
    <p:extLst>
      <p:ext uri="{BB962C8B-B14F-4D97-AF65-F5344CB8AC3E}">
        <p14:creationId xmlns:p14="http://schemas.microsoft.com/office/powerpoint/2010/main" val="7831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bonne pratique consiste à mettre dans les </a:t>
            </a:r>
          </a:p>
          <a:p>
            <a:r>
              <a:rPr lang="fr-FR" dirty="0"/>
              <a:t>différentes équipes DevOps des référents sécurité</a:t>
            </a:r>
          </a:p>
          <a:p>
            <a:endParaRPr lang="fr-FR" dirty="0"/>
          </a:p>
          <a:p>
            <a:r>
              <a:rPr lang="fr-FR" dirty="0"/>
              <a:t>qu'on appelle les Security Champions qui ont la responsabilité d'évangéliser</a:t>
            </a:r>
          </a:p>
          <a:p>
            <a:endParaRPr lang="fr-FR" dirty="0"/>
          </a:p>
          <a:p>
            <a:r>
              <a:rPr lang="fr-FR" dirty="0"/>
              <a:t>sur sujets de la sécurité: comme définir les </a:t>
            </a:r>
          </a:p>
          <a:p>
            <a:r>
              <a:rPr lang="fr-FR" dirty="0"/>
              <a:t>bonnes pratiques de développement, </a:t>
            </a:r>
          </a:p>
          <a:p>
            <a:endParaRPr lang="fr-FR" dirty="0"/>
          </a:p>
          <a:p>
            <a:r>
              <a:rPr lang="fr-FR" dirty="0"/>
              <a:t>contribuer à  la conception sécurisé de l' architecture </a:t>
            </a:r>
          </a:p>
          <a:p>
            <a:r>
              <a:rPr lang="fr-FR" dirty="0"/>
              <a:t>applicative, travailler sur les exigences sécurité  </a:t>
            </a:r>
          </a:p>
          <a:p>
            <a:endParaRPr lang="fr-FR" dirty="0"/>
          </a:p>
          <a:p>
            <a:r>
              <a:rPr lang="fr-FR" dirty="0"/>
              <a:t>mener l'analyse </a:t>
            </a:r>
          </a:p>
          <a:p>
            <a:r>
              <a:rPr lang="fr-FR" dirty="0"/>
              <a:t>des risques mais aussi les revues de codes, </a:t>
            </a:r>
            <a:r>
              <a:rPr lang="fr-FR" dirty="0" err="1"/>
              <a:t>etc</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39</a:t>
            </a:fld>
            <a:endParaRPr lang="fr-FR"/>
          </a:p>
        </p:txBody>
      </p:sp>
    </p:spTree>
    <p:extLst>
      <p:ext uri="{BB962C8B-B14F-4D97-AF65-F5344CB8AC3E}">
        <p14:creationId xmlns:p14="http://schemas.microsoft.com/office/powerpoint/2010/main" val="1364082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Ils contribuent aussi à la sélection des </a:t>
            </a:r>
          </a:p>
          <a:p>
            <a:r>
              <a:rPr lang="fr-FR" dirty="0"/>
              <a:t>outils de sécurité en s'assurant que ces derniers  </a:t>
            </a:r>
          </a:p>
          <a:p>
            <a:endParaRPr lang="fr-FR" dirty="0"/>
          </a:p>
          <a:p>
            <a:r>
              <a:rPr lang="fr-FR" dirty="0"/>
              <a:t>répondent bien aux besoins et aux objectifs de </a:t>
            </a:r>
          </a:p>
          <a:p>
            <a:r>
              <a:rPr lang="fr-FR" dirty="0"/>
              <a:t>l'organisation. Ensuite, ils assurent le suivi  </a:t>
            </a:r>
          </a:p>
          <a:p>
            <a:endParaRPr lang="fr-FR" dirty="0"/>
          </a:p>
          <a:p>
            <a:r>
              <a:rPr lang="fr-FR" dirty="0"/>
              <a:t>en vérifiant que les outils sont bien utilisés </a:t>
            </a:r>
          </a:p>
          <a:p>
            <a:r>
              <a:rPr lang="fr-FR" dirty="0"/>
              <a:t>et maîtrisés et ont donc un rôle de formation  </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40</a:t>
            </a:fld>
            <a:endParaRPr lang="fr-FR"/>
          </a:p>
        </p:txBody>
      </p:sp>
    </p:spTree>
    <p:extLst>
      <p:ext uri="{BB962C8B-B14F-4D97-AF65-F5344CB8AC3E}">
        <p14:creationId xmlns:p14="http://schemas.microsoft.com/office/powerpoint/2010/main" val="3994299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ils vont </a:t>
            </a:r>
          </a:p>
          <a:p>
            <a:r>
              <a:rPr lang="fr-FR" dirty="0"/>
              <a:t>travailler sur l'automatisation de ces outils de sécurité</a:t>
            </a:r>
          </a:p>
          <a:p>
            <a:endParaRPr lang="fr-FR" dirty="0"/>
          </a:p>
          <a:p>
            <a:r>
              <a:rPr lang="fr-FR" dirty="0"/>
              <a:t> en industrialisant les vérifications </a:t>
            </a:r>
          </a:p>
          <a:p>
            <a:r>
              <a:rPr lang="fr-FR" dirty="0"/>
              <a:t>de sécurité au sein de la chaîne CI/CD. </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41</a:t>
            </a:fld>
            <a:endParaRPr lang="fr-FR"/>
          </a:p>
        </p:txBody>
      </p:sp>
    </p:spTree>
    <p:extLst>
      <p:ext uri="{BB962C8B-B14F-4D97-AF65-F5344CB8AC3E}">
        <p14:creationId xmlns:p14="http://schemas.microsoft.com/office/powerpoint/2010/main" val="38910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DEV veulent faire évoluer rapidement les applications pour répondre aux demandes du marché</a:t>
            </a:r>
          </a:p>
          <a:p>
            <a:endParaRPr lang="fr-FR" dirty="0"/>
          </a:p>
          <a:p>
            <a:r>
              <a:rPr lang="fr-FR" dirty="0"/>
              <a:t>c'est la recherche d'un Time to </a:t>
            </a:r>
            <a:r>
              <a:rPr lang="fr-FR" dirty="0" err="1"/>
              <a:t>market</a:t>
            </a:r>
            <a:r>
              <a:rPr lang="fr-FR" dirty="0"/>
              <a:t> réduit</a:t>
            </a:r>
          </a:p>
          <a:p>
            <a:endParaRPr lang="fr-FR" dirty="0"/>
          </a:p>
          <a:p>
            <a:r>
              <a:rPr lang="fr-FR" dirty="0"/>
              <a:t>C'est  le délai entre l'idée initial et sa concrétisation en production</a:t>
            </a:r>
          </a:p>
          <a:p>
            <a:endParaRPr lang="fr-FR" dirty="0"/>
          </a:p>
          <a:p>
            <a:r>
              <a:rPr lang="fr-FR" dirty="0"/>
              <a:t>Dans le contexte économique  concurrentiel actuel, un TTM rapide peut être décisif</a:t>
            </a:r>
          </a:p>
          <a:p>
            <a:r>
              <a:rPr lang="fr-FR" dirty="0"/>
              <a:t>pour une entreprise</a:t>
            </a:r>
          </a:p>
          <a:p>
            <a:endParaRPr lang="fr-FR" dirty="0"/>
          </a:p>
          <a:p>
            <a:r>
              <a:rPr lang="fr-FR" dirty="0"/>
              <a:t>car un TTM rapide permettre à une entreprise de s'adapter et de répondre plus rapidement à la demande du marché mais pour aussi</a:t>
            </a:r>
          </a:p>
          <a:p>
            <a:r>
              <a:rPr lang="fr-FR" dirty="0"/>
              <a:t>Proposer de l'innovation aux clients avant les concurrents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5</a:t>
            </a:fld>
            <a:endParaRPr lang="fr-FR"/>
          </a:p>
        </p:txBody>
      </p:sp>
    </p:spTree>
    <p:extLst>
      <p:ext uri="{BB962C8B-B14F-4D97-AF65-F5344CB8AC3E}">
        <p14:creationId xmlns:p14="http://schemas.microsoft.com/office/powerpoint/2010/main" val="84565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suite de la vidéo, nous allons nous concentrer sur </a:t>
            </a:r>
          </a:p>
          <a:p>
            <a:r>
              <a:rPr lang="fr-FR" dirty="0"/>
              <a:t>la sécurité applicative, la couche applicative est  </a:t>
            </a:r>
          </a:p>
          <a:p>
            <a:endParaRPr lang="fr-FR" dirty="0"/>
          </a:p>
          <a:p>
            <a:r>
              <a:rPr lang="fr-FR" dirty="0"/>
              <a:t>aujourd'hui la principale cible des cyberattaques!</a:t>
            </a:r>
          </a:p>
          <a:p>
            <a:r>
              <a:rPr lang="fr-FR" dirty="0"/>
              <a:t>On a tout d'abord les SAST </a:t>
            </a:r>
          </a:p>
          <a:p>
            <a:endParaRPr lang="fr-FR" dirty="0"/>
          </a:p>
          <a:p>
            <a:r>
              <a:rPr lang="fr-FR" dirty="0"/>
              <a:t>ou tests statiques de sécurité des applications. Leur </a:t>
            </a:r>
          </a:p>
          <a:p>
            <a:r>
              <a:rPr lang="fr-FR" dirty="0"/>
              <a:t>rôle est de trouver les vulnérabilités </a:t>
            </a:r>
          </a:p>
          <a:p>
            <a:endParaRPr lang="fr-FR" dirty="0"/>
          </a:p>
          <a:p>
            <a:r>
              <a:rPr lang="fr-FR" dirty="0"/>
              <a:t>dans le code source de l'application. Ils vérifient </a:t>
            </a:r>
          </a:p>
          <a:p>
            <a:r>
              <a:rPr lang="fr-FR" dirty="0"/>
              <a:t>donc un ensemble de règles sur l'intégralité du code source</a:t>
            </a:r>
          </a:p>
          <a:p>
            <a:endParaRPr lang="fr-FR" dirty="0"/>
          </a:p>
          <a:p>
            <a:r>
              <a:rPr lang="fr-FR" dirty="0"/>
              <a:t>pour identifier les lignes avec une </a:t>
            </a:r>
          </a:p>
          <a:p>
            <a:r>
              <a:rPr lang="fr-FR" dirty="0"/>
              <a:t>potentielle vulnérabilité. Comme outils SAST,  </a:t>
            </a:r>
          </a:p>
          <a:p>
            <a:endParaRPr lang="fr-FR" dirty="0"/>
          </a:p>
          <a:p>
            <a:r>
              <a:rPr lang="fr-FR" dirty="0"/>
              <a:t>on peut retrouver par exemple </a:t>
            </a:r>
            <a:r>
              <a:rPr lang="fr-FR" dirty="0" err="1"/>
              <a:t>Veracode</a:t>
            </a:r>
            <a:r>
              <a:rPr lang="fr-FR" dirty="0"/>
              <a:t> ou </a:t>
            </a:r>
          </a:p>
          <a:p>
            <a:r>
              <a:rPr lang="fr-FR" dirty="0" err="1"/>
              <a:t>SonarQube</a:t>
            </a:r>
            <a:r>
              <a:rPr lang="fr-FR" dirty="0"/>
              <a:t>.</a:t>
            </a:r>
          </a:p>
          <a:p>
            <a:endParaRPr lang="fr-FR" dirty="0"/>
          </a:p>
          <a:p>
            <a:r>
              <a:rPr lang="fr-FR" dirty="0"/>
              <a:t>On a ensuite les DAST ou tests dynamiques de sécurité des applications qui  recherchent les failles </a:t>
            </a:r>
          </a:p>
          <a:p>
            <a:endParaRPr lang="fr-FR" dirty="0"/>
          </a:p>
          <a:p>
            <a:r>
              <a:rPr lang="fr-FR" dirty="0"/>
              <a:t>lors de l'exécution du code dans un environnement de test</a:t>
            </a:r>
          </a:p>
          <a:p>
            <a:r>
              <a:rPr lang="fr-FR" dirty="0"/>
              <a:t>Ils repèrent des problèmes visibles à  </a:t>
            </a:r>
          </a:p>
          <a:p>
            <a:endParaRPr lang="fr-FR" dirty="0"/>
          </a:p>
          <a:p>
            <a:r>
              <a:rPr lang="fr-FR" dirty="0"/>
              <a:t>l'exécution de l'application, comme des problèmes </a:t>
            </a:r>
          </a:p>
          <a:p>
            <a:r>
              <a:rPr lang="fr-FR" dirty="0"/>
              <a:t>d'authentification, les configurations inadéquates  </a:t>
            </a:r>
          </a:p>
          <a:p>
            <a:endParaRPr lang="fr-FR" dirty="0"/>
          </a:p>
          <a:p>
            <a:r>
              <a:rPr lang="fr-FR" dirty="0"/>
              <a:t>des serveurs web, proxy, etc. </a:t>
            </a:r>
          </a:p>
          <a:p>
            <a:r>
              <a:rPr lang="fr-FR" dirty="0"/>
              <a:t>Les systèmes externes connectés au code source sont testés  </a:t>
            </a:r>
          </a:p>
          <a:p>
            <a:endParaRPr lang="fr-FR" dirty="0"/>
          </a:p>
          <a:p>
            <a:r>
              <a:rPr lang="fr-FR" dirty="0"/>
              <a:t>afin de déceler des vulnérabilités. Comme outils </a:t>
            </a:r>
          </a:p>
          <a:p>
            <a:r>
              <a:rPr lang="fr-FR" dirty="0"/>
              <a:t>DAST, on a par exemple </a:t>
            </a:r>
            <a:r>
              <a:rPr lang="fr-FR" dirty="0" err="1"/>
              <a:t>Arachni</a:t>
            </a:r>
            <a:r>
              <a:rPr lang="fr-FR" dirty="0"/>
              <a:t> ou </a:t>
            </a:r>
            <a:r>
              <a:rPr lang="fr-FR" dirty="0" err="1"/>
              <a:t>Netsparker</a:t>
            </a:r>
            <a:r>
              <a:rPr lang="fr-FR" dirty="0"/>
              <a:t>.</a:t>
            </a:r>
          </a:p>
          <a:p>
            <a:endParaRPr lang="fr-FR" dirty="0"/>
          </a:p>
          <a:p>
            <a:r>
              <a:rPr lang="fr-FR" dirty="0"/>
              <a:t>Ces deux types d'outils de sécurité applicatives </a:t>
            </a:r>
          </a:p>
          <a:p>
            <a:r>
              <a:rPr lang="fr-FR" dirty="0"/>
              <a:t>DAST et SAST sont donc complémentaires </a:t>
            </a:r>
          </a:p>
          <a:p>
            <a:endParaRPr lang="fr-FR" dirty="0"/>
          </a:p>
          <a:p>
            <a:r>
              <a:rPr lang="fr-FR" dirty="0"/>
              <a:t>et sont couramment intégrés au processus de tests continus. </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42</a:t>
            </a:fld>
            <a:endParaRPr lang="fr-FR"/>
          </a:p>
        </p:txBody>
      </p:sp>
    </p:spTree>
    <p:extLst>
      <p:ext uri="{BB962C8B-B14F-4D97-AF65-F5344CB8AC3E}">
        <p14:creationId xmlns:p14="http://schemas.microsoft.com/office/powerpoint/2010/main" val="2744640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Néanmoins, l'utilisation seule de SAST et de DAST </a:t>
            </a:r>
          </a:p>
          <a:p>
            <a:endParaRPr lang="fr-FR" dirty="0"/>
          </a:p>
          <a:p>
            <a:r>
              <a:rPr lang="fr-FR" dirty="0"/>
              <a:t>n'est pas suffisant pour protéger </a:t>
            </a:r>
          </a:p>
          <a:p>
            <a:r>
              <a:rPr lang="fr-FR" dirty="0"/>
              <a:t>complètement l'application.</a:t>
            </a:r>
          </a:p>
          <a:p>
            <a:endParaRPr lang="fr-FR" dirty="0"/>
          </a:p>
          <a:p>
            <a:r>
              <a:rPr lang="fr-FR" dirty="0"/>
              <a:t>En effet, au delà du développement et du déploiement, </a:t>
            </a:r>
          </a:p>
          <a:p>
            <a:r>
              <a:rPr lang="fr-FR" dirty="0"/>
              <a:t>il est nécessaire de protéger l'application  </a:t>
            </a:r>
          </a:p>
          <a:p>
            <a:endParaRPr lang="fr-FR" dirty="0"/>
          </a:p>
          <a:p>
            <a:r>
              <a:rPr lang="fr-FR" dirty="0"/>
              <a:t>lorsqu'elle est en production et donc dans son </a:t>
            </a:r>
          </a:p>
          <a:p>
            <a:r>
              <a:rPr lang="fr-FR" dirty="0"/>
              <a:t>fonctionnement au quotidien. </a:t>
            </a:r>
          </a:p>
          <a:p>
            <a:endParaRPr lang="fr-FR" dirty="0"/>
          </a:p>
          <a:p>
            <a:r>
              <a:rPr lang="fr-FR" dirty="0"/>
              <a:t>Ainsi, le DAST et le SAST ne protègent pas une application </a:t>
            </a:r>
          </a:p>
          <a:p>
            <a:r>
              <a:rPr lang="fr-FR" dirty="0"/>
              <a:t>de l'ensemble des dix plus gros risques de sécurité </a:t>
            </a:r>
          </a:p>
          <a:p>
            <a:endParaRPr lang="fr-FR" dirty="0"/>
          </a:p>
          <a:p>
            <a:r>
              <a:rPr lang="fr-FR" dirty="0"/>
              <a:t>des applications web et API, et ça c'est </a:t>
            </a:r>
          </a:p>
          <a:p>
            <a:r>
              <a:rPr lang="fr-FR" dirty="0"/>
              <a:t>le top 10 des risques recensés par l'OWASP qui est  </a:t>
            </a:r>
          </a:p>
          <a:p>
            <a:endParaRPr lang="fr-FR" dirty="0"/>
          </a:p>
          <a:p>
            <a:r>
              <a:rPr lang="fr-FR" dirty="0"/>
              <a:t>une organisation à but non lucratif qui vise à </a:t>
            </a:r>
          </a:p>
          <a:p>
            <a:r>
              <a:rPr lang="fr-FR" dirty="0"/>
              <a:t>améliorer la sécurité des logiciels.</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43</a:t>
            </a:fld>
            <a:endParaRPr lang="fr-FR"/>
          </a:p>
        </p:txBody>
      </p:sp>
    </p:spTree>
    <p:extLst>
      <p:ext uri="{BB962C8B-B14F-4D97-AF65-F5344CB8AC3E}">
        <p14:creationId xmlns:p14="http://schemas.microsoft.com/office/powerpoint/2010/main" val="4117114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Rohde</a:t>
            </a:r>
            <a:r>
              <a:rPr lang="fr-FR" dirty="0"/>
              <a:t> &amp; Schwarz </a:t>
            </a:r>
            <a:r>
              <a:rPr lang="fr-FR" dirty="0" err="1"/>
              <a:t>Cybersecurity</a:t>
            </a:r>
            <a:r>
              <a:rPr lang="fr-FR" dirty="0"/>
              <a:t>,  </a:t>
            </a:r>
          </a:p>
          <a:p>
            <a:endParaRPr lang="fr-FR" dirty="0"/>
          </a:p>
          <a:p>
            <a:r>
              <a:rPr lang="fr-FR" dirty="0"/>
              <a:t>connu sur le marché de la sécurité applicative, </a:t>
            </a:r>
          </a:p>
          <a:p>
            <a:r>
              <a:rPr lang="fr-FR" dirty="0"/>
              <a:t>propose une solution innovante pour la protection  </a:t>
            </a:r>
          </a:p>
          <a:p>
            <a:endParaRPr lang="fr-FR" dirty="0"/>
          </a:p>
          <a:p>
            <a:r>
              <a:rPr lang="fr-FR" dirty="0"/>
              <a:t>des applications Cloud native. Et cette solution est appelée </a:t>
            </a:r>
            <a:r>
              <a:rPr lang="fr-FR" dirty="0" err="1"/>
              <a:t>Trusted</a:t>
            </a:r>
            <a:r>
              <a:rPr lang="fr-FR" dirty="0"/>
              <a:t> Application </a:t>
            </a:r>
            <a:r>
              <a:rPr lang="fr-FR" dirty="0" err="1"/>
              <a:t>Factory</a:t>
            </a:r>
            <a:r>
              <a:rPr lang="fr-FR" dirty="0"/>
              <a:t>,  </a:t>
            </a:r>
          </a:p>
          <a:p>
            <a:endParaRPr lang="fr-FR" dirty="0"/>
          </a:p>
          <a:p>
            <a:r>
              <a:rPr lang="fr-FR" dirty="0"/>
              <a:t>Elle protège chaque </a:t>
            </a:r>
            <a:r>
              <a:rPr lang="fr-FR" dirty="0" err="1"/>
              <a:t>microservice</a:t>
            </a:r>
            <a:r>
              <a:rPr lang="fr-FR" dirty="0"/>
              <a:t> d'une </a:t>
            </a:r>
          </a:p>
          <a:p>
            <a:r>
              <a:rPr lang="fr-FR" dirty="0"/>
              <a:t>application ou API via une couche sécurité </a:t>
            </a:r>
          </a:p>
          <a:p>
            <a:endParaRPr lang="fr-FR" dirty="0"/>
          </a:p>
          <a:p>
            <a:r>
              <a:rPr lang="fr-FR" dirty="0"/>
              <a:t>déployée auprès de chaque </a:t>
            </a:r>
            <a:r>
              <a:rPr lang="fr-FR" dirty="0" err="1"/>
              <a:t>microservice</a:t>
            </a:r>
            <a:r>
              <a:rPr lang="fr-FR" dirty="0"/>
              <a:t>.  </a:t>
            </a:r>
          </a:p>
          <a:p>
            <a:r>
              <a:rPr lang="fr-FR" dirty="0"/>
              <a:t>Cette couche de sécurité en run comporte </a:t>
            </a:r>
          </a:p>
          <a:p>
            <a:endParaRPr lang="fr-FR" dirty="0"/>
          </a:p>
          <a:p>
            <a:r>
              <a:rPr lang="fr-FR" dirty="0"/>
              <a:t>des moteurs de sécurité pour créer un premier niveau </a:t>
            </a:r>
          </a:p>
          <a:p>
            <a:r>
              <a:rPr lang="fr-FR" dirty="0"/>
              <a:t>de protection générique applicative mais aussi  </a:t>
            </a:r>
          </a:p>
          <a:p>
            <a:endParaRPr lang="fr-FR" dirty="0"/>
          </a:p>
          <a:p>
            <a:r>
              <a:rPr lang="fr-FR" dirty="0"/>
              <a:t>une réponse aux attaques avancées. </a:t>
            </a:r>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44</a:t>
            </a:fld>
            <a:endParaRPr lang="fr-FR"/>
          </a:p>
        </p:txBody>
      </p:sp>
    </p:spTree>
    <p:extLst>
      <p:ext uri="{BB962C8B-B14F-4D97-AF65-F5344CB8AC3E}">
        <p14:creationId xmlns:p14="http://schemas.microsoft.com/office/powerpoint/2010/main" val="1064140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donner </a:t>
            </a:r>
          </a:p>
          <a:p>
            <a:r>
              <a:rPr lang="fr-FR" dirty="0"/>
              <a:t>un peu plus de détails, ces moteurs de sécurité  </a:t>
            </a:r>
          </a:p>
          <a:p>
            <a:endParaRPr lang="fr-FR" dirty="0"/>
          </a:p>
          <a:p>
            <a:r>
              <a:rPr lang="fr-FR" dirty="0"/>
              <a:t>garantissent par exemple la protection contre </a:t>
            </a:r>
          </a:p>
          <a:p>
            <a:r>
              <a:rPr lang="fr-FR" dirty="0"/>
              <a:t>l'ensemble du top 10 des cyberattaques contre les  </a:t>
            </a:r>
          </a:p>
          <a:p>
            <a:endParaRPr lang="fr-FR" dirty="0"/>
          </a:p>
          <a:p>
            <a:r>
              <a:rPr lang="fr-FR" dirty="0"/>
              <a:t>applications web et API recensés par l'OWASP.</a:t>
            </a:r>
          </a:p>
          <a:p>
            <a:r>
              <a:rPr lang="fr-FR" dirty="0"/>
              <a:t>On peut citer par exemple une protection  </a:t>
            </a:r>
          </a:p>
          <a:p>
            <a:endParaRPr lang="fr-FR" dirty="0"/>
          </a:p>
          <a:p>
            <a:r>
              <a:rPr lang="fr-FR" dirty="0"/>
              <a:t>contre les attaques par injection, mais aussi une </a:t>
            </a:r>
          </a:p>
          <a:p>
            <a:r>
              <a:rPr lang="fr-FR" dirty="0"/>
              <a:t>protection lorsqu'un composant devient vulnérable  </a:t>
            </a:r>
          </a:p>
          <a:p>
            <a:endParaRPr lang="fr-FR" dirty="0"/>
          </a:p>
          <a:p>
            <a:r>
              <a:rPr lang="fr-FR" dirty="0"/>
              <a:t>le temps qu'il puisse être mis à jour via des </a:t>
            </a:r>
          </a:p>
          <a:p>
            <a:r>
              <a:rPr lang="fr-FR" dirty="0"/>
              <a:t>mécanismes de protection bloquant les attaques 0day. </a:t>
            </a:r>
          </a:p>
          <a:p>
            <a:endParaRPr lang="fr-FR" dirty="0"/>
          </a:p>
          <a:p>
            <a:r>
              <a:rPr lang="fr-FR" dirty="0"/>
              <a:t>La solution peut aussi forcer </a:t>
            </a:r>
          </a:p>
          <a:p>
            <a:r>
              <a:rPr lang="fr-FR" dirty="0"/>
              <a:t>des configurations de sécurité même si </a:t>
            </a:r>
          </a:p>
          <a:p>
            <a:endParaRPr lang="fr-FR" dirty="0"/>
          </a:p>
          <a:p>
            <a:r>
              <a:rPr lang="fr-FR" dirty="0"/>
              <a:t>elles ne sont pas présentes sur les backends.</a:t>
            </a:r>
          </a:p>
          <a:p>
            <a:endParaRPr lang="fr-FR" dirty="0"/>
          </a:p>
          <a:p>
            <a:r>
              <a:rPr lang="fr-FR" dirty="0"/>
              <a:t>La force de </a:t>
            </a:r>
            <a:r>
              <a:rPr lang="fr-FR" dirty="0" err="1"/>
              <a:t>Trusted</a:t>
            </a:r>
            <a:r>
              <a:rPr lang="fr-FR" dirty="0"/>
              <a:t> Applications </a:t>
            </a:r>
            <a:r>
              <a:rPr lang="fr-FR" dirty="0" err="1"/>
              <a:t>Factory</a:t>
            </a:r>
            <a:r>
              <a:rPr lang="fr-FR" dirty="0"/>
              <a:t> est qu'elle s'intègre dès la phase de développement et de tests</a:t>
            </a:r>
          </a:p>
          <a:p>
            <a:endParaRPr lang="fr-FR" dirty="0"/>
          </a:p>
          <a:p>
            <a:r>
              <a:rPr lang="fr-FR" dirty="0"/>
              <a:t>afin de </a:t>
            </a:r>
            <a:r>
              <a:rPr lang="fr-FR" dirty="0" err="1"/>
              <a:t>costumiser</a:t>
            </a:r>
            <a:r>
              <a:rPr lang="fr-FR" dirty="0"/>
              <a:t> automatiquement les règles de ces moteurs de sécurité en fonction de l'application, </a:t>
            </a:r>
          </a:p>
          <a:p>
            <a:endParaRPr lang="fr-FR" dirty="0"/>
          </a:p>
          <a:p>
            <a:r>
              <a:rPr lang="fr-FR" dirty="0"/>
              <a:t>et apporter une protection adéquate efficace en phase de RUN. </a:t>
            </a:r>
          </a:p>
          <a:p>
            <a:r>
              <a:rPr lang="fr-FR" dirty="0"/>
              <a:t>La liste des fonctionnalités est donc assez large,  </a:t>
            </a:r>
          </a:p>
          <a:p>
            <a:endParaRPr lang="fr-FR" dirty="0"/>
          </a:p>
          <a:p>
            <a:r>
              <a:rPr lang="fr-FR" dirty="0"/>
              <a:t>là j'ai cité quelques-unes! Evidemment, si </a:t>
            </a:r>
          </a:p>
          <a:p>
            <a:r>
              <a:rPr lang="fr-FR" dirty="0"/>
              <a:t>pour vous ça a l'air trop beau pour être vrai,  </a:t>
            </a:r>
          </a:p>
          <a:p>
            <a:endParaRPr lang="fr-FR" dirty="0"/>
          </a:p>
          <a:p>
            <a:r>
              <a:rPr lang="fr-FR" dirty="0"/>
              <a:t>je vous invite à faire votre propre avis en </a:t>
            </a:r>
          </a:p>
          <a:p>
            <a:r>
              <a:rPr lang="fr-FR" dirty="0"/>
              <a:t>testant la version gratuite de la solution  </a:t>
            </a:r>
          </a:p>
          <a:p>
            <a:endParaRPr lang="fr-FR" dirty="0"/>
          </a:p>
          <a:p>
            <a:r>
              <a:rPr lang="fr-FR" dirty="0"/>
              <a:t>dont vous pouvez trouver le lien en description! </a:t>
            </a:r>
          </a:p>
          <a:p>
            <a:r>
              <a:rPr lang="fr-FR" dirty="0"/>
              <a:t>Parce que c'est toujours mieux de se faire  </a:t>
            </a:r>
          </a:p>
          <a:p>
            <a:endParaRPr lang="fr-FR" dirty="0"/>
          </a:p>
          <a:p>
            <a:r>
              <a:rPr lang="fr-FR" dirty="0"/>
              <a:t>son propre avis et de tester par soi même! Encore une </a:t>
            </a:r>
          </a:p>
          <a:p>
            <a:r>
              <a:rPr lang="fr-FR" dirty="0"/>
              <a:t>fois merci à </a:t>
            </a:r>
            <a:r>
              <a:rPr lang="fr-FR" dirty="0" err="1"/>
              <a:t>Rohde</a:t>
            </a:r>
            <a:r>
              <a:rPr lang="fr-FR" dirty="0"/>
              <a:t> &amp; Schwarz </a:t>
            </a:r>
            <a:r>
              <a:rPr lang="fr-FR" dirty="0" err="1"/>
              <a:t>Cybersecurity</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45</a:t>
            </a:fld>
            <a:endParaRPr lang="fr-FR"/>
          </a:p>
        </p:txBody>
      </p:sp>
    </p:spTree>
    <p:extLst>
      <p:ext uri="{BB962C8B-B14F-4D97-AF65-F5344CB8AC3E}">
        <p14:creationId xmlns:p14="http://schemas.microsoft.com/office/powerpoint/2010/main" val="475373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G" dirty="0"/>
          </a:p>
        </p:txBody>
      </p:sp>
      <p:sp>
        <p:nvSpPr>
          <p:cNvPr id="4" name="Espace réservé du numéro de diapositive 3"/>
          <p:cNvSpPr>
            <a:spLocks noGrp="1"/>
          </p:cNvSpPr>
          <p:nvPr>
            <p:ph type="sldNum" sz="quarter" idx="5"/>
          </p:nvPr>
        </p:nvSpPr>
        <p:spPr/>
        <p:txBody>
          <a:bodyPr/>
          <a:lstStyle/>
          <a:p>
            <a:fld id="{F86F6709-353D-4436-8FDD-092B213A2A71}" type="slidenum">
              <a:rPr lang="fr-FR" smtClean="0"/>
              <a:t>48</a:t>
            </a:fld>
            <a:endParaRPr lang="fr-FR"/>
          </a:p>
        </p:txBody>
      </p:sp>
    </p:spTree>
    <p:extLst>
      <p:ext uri="{BB962C8B-B14F-4D97-AF65-F5344CB8AC3E}">
        <p14:creationId xmlns:p14="http://schemas.microsoft.com/office/powerpoint/2010/main" val="2575186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apt</a:t>
            </a:r>
            <a:r>
              <a:rPr lang="fr-FR" dirty="0"/>
              <a:t> </a:t>
            </a:r>
            <a:r>
              <a:rPr lang="fr-FR" dirty="0" err="1"/>
              <a:t>install</a:t>
            </a:r>
            <a:r>
              <a:rPr lang="fr-FR" dirty="0"/>
              <a:t> </a:t>
            </a:r>
            <a:r>
              <a:rPr lang="fr-FR" dirty="0" err="1"/>
              <a:t>maltego</a:t>
            </a:r>
            <a:endParaRPr lang="fr-MG" dirty="0"/>
          </a:p>
        </p:txBody>
      </p:sp>
      <p:sp>
        <p:nvSpPr>
          <p:cNvPr id="4" name="Espace réservé du numéro de diapositive 3"/>
          <p:cNvSpPr>
            <a:spLocks noGrp="1"/>
          </p:cNvSpPr>
          <p:nvPr>
            <p:ph type="sldNum" sz="quarter" idx="5"/>
          </p:nvPr>
        </p:nvSpPr>
        <p:spPr/>
        <p:txBody>
          <a:bodyPr/>
          <a:lstStyle/>
          <a:p>
            <a:fld id="{F86F6709-353D-4436-8FDD-092B213A2A71}" type="slidenum">
              <a:rPr lang="fr-FR" smtClean="0"/>
              <a:t>63</a:t>
            </a:fld>
            <a:endParaRPr lang="fr-FR"/>
          </a:p>
        </p:txBody>
      </p:sp>
    </p:spTree>
    <p:extLst>
      <p:ext uri="{BB962C8B-B14F-4D97-AF65-F5344CB8AC3E}">
        <p14:creationId xmlns:p14="http://schemas.microsoft.com/office/powerpoint/2010/main" val="19104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l'autre côté, l'objectif des Ops est de garantir la stabilité du système cela passe donc par un contrôle très</a:t>
            </a:r>
          </a:p>
          <a:p>
            <a:r>
              <a:rPr lang="fr-FR" dirty="0"/>
              <a:t>Sévère des changements apportés au système d'information</a:t>
            </a:r>
          </a:p>
          <a:p>
            <a:endParaRPr lang="fr-FR" dirty="0"/>
          </a:p>
          <a:p>
            <a:r>
              <a:rPr lang="fr-FR" dirty="0"/>
              <a:t>Une panne de production pouvant coûtent très très cher à l'entreprise</a:t>
            </a:r>
          </a:p>
          <a:p>
            <a:r>
              <a:rPr lang="fr-FR" dirty="0"/>
              <a:t>(business perdu, contrainte légale non respectée...)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6</a:t>
            </a:fld>
            <a:endParaRPr lang="fr-FR"/>
          </a:p>
        </p:txBody>
      </p:sp>
    </p:spTree>
    <p:extLst>
      <p:ext uri="{BB962C8B-B14F-4D97-AF65-F5344CB8AC3E}">
        <p14:creationId xmlns:p14="http://schemas.microsoft.com/office/powerpoint/2010/main" val="92307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cet antagonisme crée des conflits d'intérêts</a:t>
            </a:r>
          </a:p>
          <a:p>
            <a:endParaRPr lang="fr-FR" dirty="0"/>
          </a:p>
          <a:p>
            <a:r>
              <a:rPr lang="fr-FR" dirty="0"/>
              <a:t>Les DEV blâment les Ops pour les retards et les problèmes de livraison</a:t>
            </a:r>
          </a:p>
          <a:p>
            <a:endParaRPr lang="fr-FR" dirty="0"/>
          </a:p>
          <a:p>
            <a:r>
              <a:rPr lang="fr-FR" dirty="0"/>
              <a:t>Et les Ops tiennent l'équipe de DEV pour responsable des incidents en production lié à une mauvaise qualité</a:t>
            </a:r>
          </a:p>
          <a:p>
            <a:r>
              <a:rPr lang="fr-FR" dirty="0"/>
              <a:t>du code</a:t>
            </a:r>
          </a:p>
          <a:p>
            <a:endParaRPr lang="fr-FR" dirty="0"/>
          </a:p>
          <a:p>
            <a:r>
              <a:rPr lang="fr-FR" dirty="0"/>
              <a:t>Bref c'est pas joli </a:t>
            </a:r>
            <a:r>
              <a:rPr lang="fr-FR" dirty="0" err="1"/>
              <a:t>joli</a:t>
            </a:r>
            <a:r>
              <a:rPr lang="fr-FR" dirty="0"/>
              <a:t> à voir...</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7</a:t>
            </a:fld>
            <a:endParaRPr lang="fr-FR"/>
          </a:p>
        </p:txBody>
      </p:sp>
    </p:spTree>
    <p:extLst>
      <p:ext uri="{BB962C8B-B14F-4D97-AF65-F5344CB8AC3E}">
        <p14:creationId xmlns:p14="http://schemas.microsoft.com/office/powerpoint/2010/main" val="421357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l'approché DevOps cherche à réconcilier ces deux mondes</a:t>
            </a:r>
          </a:p>
          <a:p>
            <a:endParaRPr lang="fr-FR" dirty="0"/>
          </a:p>
          <a:p>
            <a:r>
              <a:rPr lang="fr-FR" dirty="0"/>
              <a:t>d'où la contraction du terme Dev et Ops</a:t>
            </a:r>
          </a:p>
          <a:p>
            <a:endParaRPr lang="fr-FR" dirty="0"/>
          </a:p>
          <a:p>
            <a:r>
              <a:rPr lang="fr-FR" dirty="0"/>
              <a:t>Le but est d'aligner ces objectifs à court terme autour d'un objectif commun sur le long terme</a:t>
            </a:r>
          </a:p>
          <a:p>
            <a:endParaRPr lang="fr-FR" dirty="0"/>
          </a:p>
          <a:p>
            <a:r>
              <a:rPr lang="fr-FR" dirty="0"/>
              <a:t>c'est-à-dire celui de la création de valeur pour l'entreprise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8</a:t>
            </a:fld>
            <a:endParaRPr lang="fr-FR"/>
          </a:p>
        </p:txBody>
      </p:sp>
    </p:spTree>
    <p:extLst>
      <p:ext uri="{BB962C8B-B14F-4D97-AF65-F5344CB8AC3E}">
        <p14:creationId xmlns:p14="http://schemas.microsoft.com/office/powerpoint/2010/main" val="192507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cette création de valeur elle passe par trois canaux</a:t>
            </a:r>
          </a:p>
          <a:p>
            <a:endParaRPr lang="fr-FR" dirty="0"/>
          </a:p>
          <a:p>
            <a:r>
              <a:rPr lang="fr-FR" dirty="0"/>
              <a:t>Un Time to </a:t>
            </a:r>
            <a:r>
              <a:rPr lang="fr-FR" dirty="0" err="1"/>
              <a:t>market</a:t>
            </a:r>
            <a:r>
              <a:rPr lang="fr-FR" dirty="0"/>
              <a:t> plus rapide, </a:t>
            </a:r>
          </a:p>
          <a:p>
            <a:r>
              <a:rPr lang="fr-FR" dirty="0"/>
              <a:t>Des produits de qualité</a:t>
            </a:r>
          </a:p>
          <a:p>
            <a:r>
              <a:rPr lang="fr-FR" dirty="0"/>
              <a:t>et des équipes plus efficace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9</a:t>
            </a:fld>
            <a:endParaRPr lang="fr-FR"/>
          </a:p>
        </p:txBody>
      </p:sp>
    </p:spTree>
    <p:extLst>
      <p:ext uri="{BB962C8B-B14F-4D97-AF65-F5344CB8AC3E}">
        <p14:creationId xmlns:p14="http://schemas.microsoft.com/office/powerpoint/2010/main" val="418584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approche DevOps repose sur cinq grands principes</a:t>
            </a:r>
          </a:p>
          <a:p>
            <a:endParaRPr lang="fr-FR" dirty="0"/>
          </a:p>
          <a:p>
            <a:r>
              <a:rPr lang="fr-FR" dirty="0"/>
              <a:t>La culture de collaboration</a:t>
            </a:r>
          </a:p>
          <a:p>
            <a:endParaRPr lang="fr-FR" dirty="0"/>
          </a:p>
          <a:p>
            <a:r>
              <a:rPr lang="fr-FR" dirty="0"/>
              <a:t>L'automatisation</a:t>
            </a:r>
          </a:p>
          <a:p>
            <a:endParaRPr lang="fr-FR" dirty="0"/>
          </a:p>
          <a:p>
            <a:r>
              <a:rPr lang="fr-FR" dirty="0"/>
              <a:t>La création de valeur comme objectif</a:t>
            </a:r>
          </a:p>
          <a:p>
            <a:endParaRPr lang="fr-FR" dirty="0"/>
          </a:p>
          <a:p>
            <a:r>
              <a:rPr lang="fr-FR" dirty="0"/>
              <a:t>La mise en place de métriques à tous</a:t>
            </a:r>
          </a:p>
          <a:p>
            <a:r>
              <a:rPr lang="fr-FR" dirty="0"/>
              <a:t>les niveaux</a:t>
            </a:r>
          </a:p>
          <a:p>
            <a:endParaRPr lang="fr-FR" dirty="0"/>
          </a:p>
          <a:p>
            <a:r>
              <a:rPr lang="fr-FR" dirty="0"/>
              <a:t>et le partage comme valeur forte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10</a:t>
            </a:fld>
            <a:endParaRPr lang="fr-FR"/>
          </a:p>
        </p:txBody>
      </p:sp>
    </p:spTree>
    <p:extLst>
      <p:ext uri="{BB962C8B-B14F-4D97-AF65-F5344CB8AC3E}">
        <p14:creationId xmlns:p14="http://schemas.microsoft.com/office/powerpoint/2010/main" val="93331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1AC42-59A3-14E4-CACD-B47DFBA399D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726942F-21B0-F0B7-5B4C-DC8AE8310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2179B83-2135-8A7A-78A7-0DB7F547C196}"/>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9A77EC6F-C5FD-1B20-89C4-BB9A49AABF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46B8E9-BF30-4F98-25A8-51BA52030B6F}"/>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74741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4934BC-7493-0050-BE04-E7DE62B96A1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44CC23B-BAFC-5640-81C2-69C8F3428DD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4F79E8-3CAA-70D6-885F-64CB0398DF02}"/>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898A2436-4E3F-64FA-3BC5-D4391207D9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980FC7-252B-A779-B828-EDBA0892360D}"/>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281014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863C76F-8938-C010-4FE6-000CA836713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BB06A96-0F79-1DEE-047B-BACAABBC38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4F1A36B-5E7D-C832-3FA7-10C5749E375A}"/>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B072B2F7-0970-5CF3-81E4-D6471E93D40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CB57BD4-9EFE-EB4F-1B5D-219BB06A9544}"/>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38252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52AB9-AB48-4A78-FB59-D35FA129CE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C6A1BB-FCDB-0B8D-78B0-B832202553A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54DF39-2055-9DDC-6253-E1668BA7ECB9}"/>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8FA24266-CBE1-AF8D-CE86-7F984DA002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EBF60C2-47EB-48AD-85B4-F55B6900327D}"/>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282249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0A4445-FB91-104E-CC84-79699B92C37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F026722-5A2B-36EE-0ECA-687F5B826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122F6EA-E991-5F9E-6AA2-792590A96134}"/>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D8B25381-DA06-36F6-314A-556DA1337B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C57E78-4F84-ECD2-146A-856D3832CEC7}"/>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3800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F3DC9E-0848-7ECE-1570-3A561F03F6A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79EFC48-4FCD-0B30-7902-7EC809D0D5D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1ACB49-3F02-7F6E-F1C1-6EFD3706423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88A4675-4098-80A0-241C-FE33407CA39D}"/>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6" name="Espace réservé du pied de page 5">
            <a:extLst>
              <a:ext uri="{FF2B5EF4-FFF2-40B4-BE49-F238E27FC236}">
                <a16:creationId xmlns:a16="http://schemas.microsoft.com/office/drawing/2014/main" id="{581F51B5-70B3-A251-8C47-37B4A7E3A2A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DED07EE-6ADE-9505-7A32-E9A2F46D965E}"/>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6451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90FB40-86B9-261B-A56C-F34D9C1B92E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4D71CFB-0316-EAFB-BF3B-935BFBFE2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684431D-6F9D-2AD3-D03D-81EA7DE89FB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8C57557-DC47-C1D0-5824-FE4F7BE7DD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1FF5B7D-7348-2E43-686D-D1522AE99C1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73D0256-3556-3807-D179-34BA19975506}"/>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8" name="Espace réservé du pied de page 7">
            <a:extLst>
              <a:ext uri="{FF2B5EF4-FFF2-40B4-BE49-F238E27FC236}">
                <a16:creationId xmlns:a16="http://schemas.microsoft.com/office/drawing/2014/main" id="{71764AFE-0DC0-3888-3AF2-B41CFFFF9BD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8CD6DBB-DF5E-C8A3-84E1-0091524E835A}"/>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68797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5C408-DF09-BF65-19B9-51B84027547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27557F6-EF41-D79D-A9C4-35753E9F7A6A}"/>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4" name="Espace réservé du pied de page 3">
            <a:extLst>
              <a:ext uri="{FF2B5EF4-FFF2-40B4-BE49-F238E27FC236}">
                <a16:creationId xmlns:a16="http://schemas.microsoft.com/office/drawing/2014/main" id="{D91E3BEC-E7A7-78E8-15AD-8A7D367BF82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FD7CDBC-19CD-3B53-B49A-B464A4DF0E55}"/>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1638571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B73806D-2E6D-4F1C-35BF-9A76993B4D23}"/>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3" name="Espace réservé du pied de page 2">
            <a:extLst>
              <a:ext uri="{FF2B5EF4-FFF2-40B4-BE49-F238E27FC236}">
                <a16:creationId xmlns:a16="http://schemas.microsoft.com/office/drawing/2014/main" id="{43350BE3-6287-95D7-B143-28263567BE0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00D101B-1FAB-3C92-B77D-FAD0B0CAEB8B}"/>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24123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401B16-85DA-3C0C-DAD4-01794556DBA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F7B22C0-30CE-5A06-516A-E73AA4583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C41F8DF-ED25-8EF6-8265-E689E8940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3FCF605-A6B3-B2A2-7216-1ECCE7FD15D2}"/>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6" name="Espace réservé du pied de page 5">
            <a:extLst>
              <a:ext uri="{FF2B5EF4-FFF2-40B4-BE49-F238E27FC236}">
                <a16:creationId xmlns:a16="http://schemas.microsoft.com/office/drawing/2014/main" id="{96293AA9-D1B4-6C52-B11F-83F9318ADCA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49D9C5-598B-8934-B13B-31E9A3FA3E33}"/>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294270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98387-6082-FCFC-DA68-5BCE67AE132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82CCF43-137B-C8CB-4BFE-331575CD0F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8945D89-095D-A58C-03EB-B5B5FFFC9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8566D5-A894-DCDA-7732-A5E0B6B91E3B}"/>
              </a:ext>
            </a:extLst>
          </p:cNvPr>
          <p:cNvSpPr>
            <a:spLocks noGrp="1"/>
          </p:cNvSpPr>
          <p:nvPr>
            <p:ph type="dt" sz="half" idx="10"/>
          </p:nvPr>
        </p:nvSpPr>
        <p:spPr/>
        <p:txBody>
          <a:bodyPr/>
          <a:lstStyle/>
          <a:p>
            <a:fld id="{1E102CDA-02B7-4E58-85C7-CEF67C73DC24}" type="datetimeFigureOut">
              <a:rPr lang="fr-FR" smtClean="0"/>
              <a:t>15/01/2025</a:t>
            </a:fld>
            <a:endParaRPr lang="fr-FR"/>
          </a:p>
        </p:txBody>
      </p:sp>
      <p:sp>
        <p:nvSpPr>
          <p:cNvPr id="6" name="Espace réservé du pied de page 5">
            <a:extLst>
              <a:ext uri="{FF2B5EF4-FFF2-40B4-BE49-F238E27FC236}">
                <a16:creationId xmlns:a16="http://schemas.microsoft.com/office/drawing/2014/main" id="{B2B07702-845B-599C-D5B3-2AE25ACAC6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B12EF44-47C3-6551-56DF-74325FADE9FF}"/>
              </a:ext>
            </a:extLst>
          </p:cNvPr>
          <p:cNvSpPr>
            <a:spLocks noGrp="1"/>
          </p:cNvSpPr>
          <p:nvPr>
            <p:ph type="sldNum" sz="quarter" idx="12"/>
          </p:nvPr>
        </p:nvSpPr>
        <p:spPr/>
        <p:txBody>
          <a:bodyPr/>
          <a:lstStyle/>
          <a:p>
            <a:fld id="{E87EDF42-8C02-42EB-9ADA-E6BB2412AEC2}" type="slidenum">
              <a:rPr lang="fr-FR" smtClean="0"/>
              <a:t>‹N°›</a:t>
            </a:fld>
            <a:endParaRPr lang="fr-FR"/>
          </a:p>
        </p:txBody>
      </p:sp>
    </p:spTree>
    <p:extLst>
      <p:ext uri="{BB962C8B-B14F-4D97-AF65-F5344CB8AC3E}">
        <p14:creationId xmlns:p14="http://schemas.microsoft.com/office/powerpoint/2010/main" val="200243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1EA52FC-4B37-DE4A-3891-8FCD556517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EBF94D-4D08-0EA5-A722-23E4C18C4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AD4647-C8ED-B775-E8BE-1D935E8E4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02CDA-02B7-4E58-85C7-CEF67C73DC24}" type="datetimeFigureOut">
              <a:rPr lang="fr-FR" smtClean="0"/>
              <a:t>15/01/2025</a:t>
            </a:fld>
            <a:endParaRPr lang="fr-FR"/>
          </a:p>
        </p:txBody>
      </p:sp>
      <p:sp>
        <p:nvSpPr>
          <p:cNvPr id="5" name="Espace réservé du pied de page 4">
            <a:extLst>
              <a:ext uri="{FF2B5EF4-FFF2-40B4-BE49-F238E27FC236}">
                <a16:creationId xmlns:a16="http://schemas.microsoft.com/office/drawing/2014/main" id="{BAF771B7-9C7F-F552-9BC0-162650865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86B2B5-74E3-2DED-D3CD-76969344DD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EDF42-8C02-42EB-9ADA-E6BB2412AEC2}" type="slidenum">
              <a:rPr lang="fr-FR" smtClean="0"/>
              <a:t>‹N°›</a:t>
            </a:fld>
            <a:endParaRPr lang="fr-FR"/>
          </a:p>
        </p:txBody>
      </p:sp>
    </p:spTree>
    <p:extLst>
      <p:ext uri="{BB962C8B-B14F-4D97-AF65-F5344CB8AC3E}">
        <p14:creationId xmlns:p14="http://schemas.microsoft.com/office/powerpoint/2010/main" val="4179568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F4EAA-60BF-9B5E-F1AB-593AF35CE272}"/>
              </a:ext>
            </a:extLst>
          </p:cNvPr>
          <p:cNvSpPr>
            <a:spLocks noGrp="1"/>
          </p:cNvSpPr>
          <p:nvPr>
            <p:ph type="ctrTitle"/>
          </p:nvPr>
        </p:nvSpPr>
        <p:spPr/>
        <p:txBody>
          <a:bodyPr/>
          <a:lstStyle/>
          <a:p>
            <a:r>
              <a:rPr lang="fr-FR" dirty="0"/>
              <a:t>DEVOPS et DEV_SEC_OPS orienté CI</a:t>
            </a:r>
          </a:p>
        </p:txBody>
      </p:sp>
      <p:sp>
        <p:nvSpPr>
          <p:cNvPr id="3" name="Sous-titre 2">
            <a:extLst>
              <a:ext uri="{FF2B5EF4-FFF2-40B4-BE49-F238E27FC236}">
                <a16:creationId xmlns:a16="http://schemas.microsoft.com/office/drawing/2014/main" id="{5A263ADC-3522-BA6F-9ED5-99EBBFB7513F}"/>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81335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93E290-FC4D-9052-5260-7FF5F8B84E69}"/>
              </a:ext>
            </a:extLst>
          </p:cNvPr>
          <p:cNvSpPr>
            <a:spLocks noGrp="1"/>
          </p:cNvSpPr>
          <p:nvPr>
            <p:ph type="title"/>
          </p:nvPr>
        </p:nvSpPr>
        <p:spPr/>
        <p:txBody>
          <a:bodyPr/>
          <a:lstStyle/>
          <a:p>
            <a:r>
              <a:rPr lang="fr-FR" dirty="0"/>
              <a:t>5 principes de collaboration</a:t>
            </a:r>
          </a:p>
        </p:txBody>
      </p:sp>
      <p:sp>
        <p:nvSpPr>
          <p:cNvPr id="3" name="Espace réservé du contenu 2">
            <a:extLst>
              <a:ext uri="{FF2B5EF4-FFF2-40B4-BE49-F238E27FC236}">
                <a16:creationId xmlns:a16="http://schemas.microsoft.com/office/drawing/2014/main" id="{85B61C30-FC4D-4BA0-DD2A-9ADD6553507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44BC378-1296-DD96-AC16-D701C30BF1DF}"/>
              </a:ext>
            </a:extLst>
          </p:cNvPr>
          <p:cNvPicPr>
            <a:picLocks noChangeAspect="1"/>
          </p:cNvPicPr>
          <p:nvPr/>
        </p:nvPicPr>
        <p:blipFill>
          <a:blip r:embed="rId3"/>
          <a:stretch>
            <a:fillRect/>
          </a:stretch>
        </p:blipFill>
        <p:spPr>
          <a:xfrm>
            <a:off x="1014412" y="2176462"/>
            <a:ext cx="10163175" cy="2505075"/>
          </a:xfrm>
          <a:prstGeom prst="rect">
            <a:avLst/>
          </a:prstGeom>
        </p:spPr>
      </p:pic>
    </p:spTree>
    <p:extLst>
      <p:ext uri="{BB962C8B-B14F-4D97-AF65-F5344CB8AC3E}">
        <p14:creationId xmlns:p14="http://schemas.microsoft.com/office/powerpoint/2010/main" val="29645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723CD0-90FD-5B06-B933-AD0FBFC2105B}"/>
              </a:ext>
            </a:extLst>
          </p:cNvPr>
          <p:cNvSpPr>
            <a:spLocks noGrp="1"/>
          </p:cNvSpPr>
          <p:nvPr>
            <p:ph type="title"/>
          </p:nvPr>
        </p:nvSpPr>
        <p:spPr/>
        <p:txBody>
          <a:bodyPr/>
          <a:lstStyle/>
          <a:p>
            <a:r>
              <a:rPr lang="fr-FR" dirty="0"/>
              <a:t>Collaboration</a:t>
            </a:r>
          </a:p>
        </p:txBody>
      </p:sp>
      <p:sp>
        <p:nvSpPr>
          <p:cNvPr id="3" name="Espace réservé du contenu 2">
            <a:extLst>
              <a:ext uri="{FF2B5EF4-FFF2-40B4-BE49-F238E27FC236}">
                <a16:creationId xmlns:a16="http://schemas.microsoft.com/office/drawing/2014/main" id="{0EE92C23-0478-BBD0-9C00-9A125F5DC46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A7646A3-4CF3-40E0-6DBE-1241FDFA3BF0}"/>
              </a:ext>
            </a:extLst>
          </p:cNvPr>
          <p:cNvPicPr>
            <a:picLocks noChangeAspect="1"/>
          </p:cNvPicPr>
          <p:nvPr/>
        </p:nvPicPr>
        <p:blipFill>
          <a:blip r:embed="rId3"/>
          <a:stretch>
            <a:fillRect/>
          </a:stretch>
        </p:blipFill>
        <p:spPr>
          <a:xfrm>
            <a:off x="6181725" y="2115230"/>
            <a:ext cx="6010275" cy="4619625"/>
          </a:xfrm>
          <a:prstGeom prst="rect">
            <a:avLst/>
          </a:prstGeom>
        </p:spPr>
      </p:pic>
    </p:spTree>
    <p:extLst>
      <p:ext uri="{BB962C8B-B14F-4D97-AF65-F5344CB8AC3E}">
        <p14:creationId xmlns:p14="http://schemas.microsoft.com/office/powerpoint/2010/main" val="3904860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69558-6DC2-3751-E2FB-C8B42A75347E}"/>
              </a:ext>
            </a:extLst>
          </p:cNvPr>
          <p:cNvSpPr>
            <a:spLocks noGrp="1"/>
          </p:cNvSpPr>
          <p:nvPr>
            <p:ph type="title"/>
          </p:nvPr>
        </p:nvSpPr>
        <p:spPr>
          <a:xfrm>
            <a:off x="53748" y="-164193"/>
            <a:ext cx="10515600" cy="1325563"/>
          </a:xfrm>
        </p:spPr>
        <p:txBody>
          <a:bodyPr/>
          <a:lstStyle/>
          <a:p>
            <a:r>
              <a:rPr lang="fr-FR" dirty="0"/>
              <a:t>Valeur ajoutée</a:t>
            </a:r>
          </a:p>
        </p:txBody>
      </p:sp>
      <p:sp>
        <p:nvSpPr>
          <p:cNvPr id="3" name="Espace réservé du contenu 2">
            <a:extLst>
              <a:ext uri="{FF2B5EF4-FFF2-40B4-BE49-F238E27FC236}">
                <a16:creationId xmlns:a16="http://schemas.microsoft.com/office/drawing/2014/main" id="{9531BA82-B722-F3FF-C035-C28C0498505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270B320-B116-67AC-FC7C-7FE464434703}"/>
              </a:ext>
            </a:extLst>
          </p:cNvPr>
          <p:cNvPicPr>
            <a:picLocks noChangeAspect="1"/>
          </p:cNvPicPr>
          <p:nvPr/>
        </p:nvPicPr>
        <p:blipFill>
          <a:blip r:embed="rId3"/>
          <a:stretch>
            <a:fillRect/>
          </a:stretch>
        </p:blipFill>
        <p:spPr>
          <a:xfrm>
            <a:off x="53748" y="1161370"/>
            <a:ext cx="3590925" cy="3238500"/>
          </a:xfrm>
          <a:prstGeom prst="rect">
            <a:avLst/>
          </a:prstGeom>
        </p:spPr>
      </p:pic>
      <p:pic>
        <p:nvPicPr>
          <p:cNvPr id="7" name="Image 6">
            <a:extLst>
              <a:ext uri="{FF2B5EF4-FFF2-40B4-BE49-F238E27FC236}">
                <a16:creationId xmlns:a16="http://schemas.microsoft.com/office/drawing/2014/main" id="{EBA641AA-1E2F-D626-720C-EE54C9E86010}"/>
              </a:ext>
            </a:extLst>
          </p:cNvPr>
          <p:cNvPicPr>
            <a:picLocks noChangeAspect="1"/>
          </p:cNvPicPr>
          <p:nvPr/>
        </p:nvPicPr>
        <p:blipFill>
          <a:blip r:embed="rId4"/>
          <a:stretch>
            <a:fillRect/>
          </a:stretch>
        </p:blipFill>
        <p:spPr>
          <a:xfrm>
            <a:off x="5514975" y="898752"/>
            <a:ext cx="6677025" cy="2905125"/>
          </a:xfrm>
          <a:prstGeom prst="rect">
            <a:avLst/>
          </a:prstGeom>
        </p:spPr>
      </p:pic>
      <p:pic>
        <p:nvPicPr>
          <p:cNvPr id="9" name="Image 8">
            <a:extLst>
              <a:ext uri="{FF2B5EF4-FFF2-40B4-BE49-F238E27FC236}">
                <a16:creationId xmlns:a16="http://schemas.microsoft.com/office/drawing/2014/main" id="{3901C5D6-EF04-CD47-8D2E-2CE2F1D75130}"/>
              </a:ext>
            </a:extLst>
          </p:cNvPr>
          <p:cNvPicPr>
            <a:picLocks noChangeAspect="1"/>
          </p:cNvPicPr>
          <p:nvPr/>
        </p:nvPicPr>
        <p:blipFill>
          <a:blip r:embed="rId5"/>
          <a:stretch>
            <a:fillRect/>
          </a:stretch>
        </p:blipFill>
        <p:spPr>
          <a:xfrm>
            <a:off x="600075" y="4095750"/>
            <a:ext cx="10753725" cy="2762250"/>
          </a:xfrm>
          <a:prstGeom prst="rect">
            <a:avLst/>
          </a:prstGeom>
        </p:spPr>
      </p:pic>
    </p:spTree>
    <p:extLst>
      <p:ext uri="{BB962C8B-B14F-4D97-AF65-F5344CB8AC3E}">
        <p14:creationId xmlns:p14="http://schemas.microsoft.com/office/powerpoint/2010/main" val="354181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2BD8-C382-054F-A254-6D63D9B9C4FE}"/>
              </a:ext>
            </a:extLst>
          </p:cNvPr>
          <p:cNvSpPr>
            <a:spLocks noGrp="1"/>
          </p:cNvSpPr>
          <p:nvPr>
            <p:ph type="title"/>
          </p:nvPr>
        </p:nvSpPr>
        <p:spPr>
          <a:xfrm>
            <a:off x="744311" y="36512"/>
            <a:ext cx="10515600" cy="1325563"/>
          </a:xfrm>
        </p:spPr>
        <p:txBody>
          <a:bodyPr/>
          <a:lstStyle/>
          <a:p>
            <a:r>
              <a:rPr lang="fr-FR" dirty="0"/>
              <a:t>Principe du partage</a:t>
            </a:r>
          </a:p>
        </p:txBody>
      </p:sp>
      <p:sp>
        <p:nvSpPr>
          <p:cNvPr id="3" name="Espace réservé du contenu 2">
            <a:extLst>
              <a:ext uri="{FF2B5EF4-FFF2-40B4-BE49-F238E27FC236}">
                <a16:creationId xmlns:a16="http://schemas.microsoft.com/office/drawing/2014/main" id="{00B6347B-F13B-492C-63F5-B9DEE6882035}"/>
              </a:ext>
            </a:extLst>
          </p:cNvPr>
          <p:cNvSpPr>
            <a:spLocks noGrp="1"/>
          </p:cNvSpPr>
          <p:nvPr>
            <p:ph idx="1"/>
          </p:nvPr>
        </p:nvSpPr>
        <p:spPr/>
        <p:txBody>
          <a:bodyPr/>
          <a:lstStyle/>
          <a:p>
            <a:endParaRPr lang="fr-FR"/>
          </a:p>
        </p:txBody>
      </p:sp>
      <p:pic>
        <p:nvPicPr>
          <p:cNvPr id="9" name="Image 8">
            <a:extLst>
              <a:ext uri="{FF2B5EF4-FFF2-40B4-BE49-F238E27FC236}">
                <a16:creationId xmlns:a16="http://schemas.microsoft.com/office/drawing/2014/main" id="{97392873-F7F6-4603-D47E-ABD10E1DB9AF}"/>
              </a:ext>
            </a:extLst>
          </p:cNvPr>
          <p:cNvPicPr>
            <a:picLocks noChangeAspect="1"/>
          </p:cNvPicPr>
          <p:nvPr/>
        </p:nvPicPr>
        <p:blipFill>
          <a:blip r:embed="rId3"/>
          <a:stretch>
            <a:fillRect/>
          </a:stretch>
        </p:blipFill>
        <p:spPr>
          <a:xfrm>
            <a:off x="6448425" y="1181894"/>
            <a:ext cx="5743575" cy="5638800"/>
          </a:xfrm>
          <a:prstGeom prst="rect">
            <a:avLst/>
          </a:prstGeom>
        </p:spPr>
      </p:pic>
    </p:spTree>
    <p:extLst>
      <p:ext uri="{BB962C8B-B14F-4D97-AF65-F5344CB8AC3E}">
        <p14:creationId xmlns:p14="http://schemas.microsoft.com/office/powerpoint/2010/main" val="1374272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9E60C-9872-76C8-5E3F-CB43F72607B6}"/>
              </a:ext>
            </a:extLst>
          </p:cNvPr>
          <p:cNvSpPr>
            <a:spLocks noGrp="1"/>
          </p:cNvSpPr>
          <p:nvPr>
            <p:ph type="title"/>
          </p:nvPr>
        </p:nvSpPr>
        <p:spPr/>
        <p:txBody>
          <a:bodyPr/>
          <a:lstStyle/>
          <a:p>
            <a:r>
              <a:rPr lang="fr-FR" dirty="0"/>
              <a:t>Métrique</a:t>
            </a:r>
          </a:p>
        </p:txBody>
      </p:sp>
      <p:sp>
        <p:nvSpPr>
          <p:cNvPr id="3" name="Espace réservé du contenu 2">
            <a:extLst>
              <a:ext uri="{FF2B5EF4-FFF2-40B4-BE49-F238E27FC236}">
                <a16:creationId xmlns:a16="http://schemas.microsoft.com/office/drawing/2014/main" id="{A4E7D09D-40B2-43F6-4E42-1F77E56CC1E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53553B7-D6C5-8C99-2D16-E46B0B316157}"/>
              </a:ext>
            </a:extLst>
          </p:cNvPr>
          <p:cNvPicPr>
            <a:picLocks noChangeAspect="1"/>
          </p:cNvPicPr>
          <p:nvPr/>
        </p:nvPicPr>
        <p:blipFill>
          <a:blip r:embed="rId3"/>
          <a:stretch>
            <a:fillRect/>
          </a:stretch>
        </p:blipFill>
        <p:spPr>
          <a:xfrm>
            <a:off x="3457575" y="1825625"/>
            <a:ext cx="8734425" cy="4943475"/>
          </a:xfrm>
          <a:prstGeom prst="rect">
            <a:avLst/>
          </a:prstGeom>
        </p:spPr>
      </p:pic>
    </p:spTree>
    <p:extLst>
      <p:ext uri="{BB962C8B-B14F-4D97-AF65-F5344CB8AC3E}">
        <p14:creationId xmlns:p14="http://schemas.microsoft.com/office/powerpoint/2010/main" val="349305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D90BA9-F17D-CF73-D5B9-8FD8554185CF}"/>
              </a:ext>
            </a:extLst>
          </p:cNvPr>
          <p:cNvSpPr>
            <a:spLocks noGrp="1"/>
          </p:cNvSpPr>
          <p:nvPr>
            <p:ph type="title"/>
          </p:nvPr>
        </p:nvSpPr>
        <p:spPr/>
        <p:txBody>
          <a:bodyPr/>
          <a:lstStyle/>
          <a:p>
            <a:r>
              <a:rPr lang="fr-FR" dirty="0"/>
              <a:t>Automatisation</a:t>
            </a:r>
          </a:p>
        </p:txBody>
      </p:sp>
      <p:sp>
        <p:nvSpPr>
          <p:cNvPr id="3" name="Espace réservé du contenu 2">
            <a:extLst>
              <a:ext uri="{FF2B5EF4-FFF2-40B4-BE49-F238E27FC236}">
                <a16:creationId xmlns:a16="http://schemas.microsoft.com/office/drawing/2014/main" id="{6ECF0432-2218-0924-DCF9-63018C29FBE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1A84C4D-EF2A-F0F7-5AD2-990D4B02C9A6}"/>
              </a:ext>
            </a:extLst>
          </p:cNvPr>
          <p:cNvPicPr>
            <a:picLocks noChangeAspect="1"/>
          </p:cNvPicPr>
          <p:nvPr/>
        </p:nvPicPr>
        <p:blipFill>
          <a:blip r:embed="rId3"/>
          <a:stretch>
            <a:fillRect/>
          </a:stretch>
        </p:blipFill>
        <p:spPr>
          <a:xfrm>
            <a:off x="1429430" y="2111375"/>
            <a:ext cx="10639425" cy="4381500"/>
          </a:xfrm>
          <a:prstGeom prst="rect">
            <a:avLst/>
          </a:prstGeom>
        </p:spPr>
      </p:pic>
    </p:spTree>
    <p:extLst>
      <p:ext uri="{BB962C8B-B14F-4D97-AF65-F5344CB8AC3E}">
        <p14:creationId xmlns:p14="http://schemas.microsoft.com/office/powerpoint/2010/main" val="2258957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F306F1-2989-D11B-AC5F-48E09B9FC5AC}"/>
              </a:ext>
            </a:extLst>
          </p:cNvPr>
          <p:cNvSpPr>
            <a:spLocks noGrp="1"/>
          </p:cNvSpPr>
          <p:nvPr>
            <p:ph type="title"/>
          </p:nvPr>
        </p:nvSpPr>
        <p:spPr/>
        <p:txBody>
          <a:bodyPr/>
          <a:lstStyle/>
          <a:p>
            <a:r>
              <a:rPr lang="fr-FR" dirty="0"/>
              <a:t>Déploiement continu</a:t>
            </a:r>
          </a:p>
        </p:txBody>
      </p:sp>
      <p:sp>
        <p:nvSpPr>
          <p:cNvPr id="3" name="Espace réservé du contenu 2">
            <a:extLst>
              <a:ext uri="{FF2B5EF4-FFF2-40B4-BE49-F238E27FC236}">
                <a16:creationId xmlns:a16="http://schemas.microsoft.com/office/drawing/2014/main" id="{77A7147A-B4DA-CDA2-9FE6-0A940FB7F64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BB5955D-EA3A-AD96-C925-BB0EE24189E6}"/>
              </a:ext>
            </a:extLst>
          </p:cNvPr>
          <p:cNvPicPr>
            <a:picLocks noChangeAspect="1"/>
          </p:cNvPicPr>
          <p:nvPr/>
        </p:nvPicPr>
        <p:blipFill>
          <a:blip r:embed="rId3"/>
          <a:stretch>
            <a:fillRect/>
          </a:stretch>
        </p:blipFill>
        <p:spPr>
          <a:xfrm>
            <a:off x="0" y="1442616"/>
            <a:ext cx="7930243" cy="5050259"/>
          </a:xfrm>
          <a:prstGeom prst="rect">
            <a:avLst/>
          </a:prstGeom>
        </p:spPr>
      </p:pic>
      <p:pic>
        <p:nvPicPr>
          <p:cNvPr id="7" name="Image 6">
            <a:extLst>
              <a:ext uri="{FF2B5EF4-FFF2-40B4-BE49-F238E27FC236}">
                <a16:creationId xmlns:a16="http://schemas.microsoft.com/office/drawing/2014/main" id="{105482A8-7CB3-D979-A962-5DCF9CF81A70}"/>
              </a:ext>
            </a:extLst>
          </p:cNvPr>
          <p:cNvPicPr>
            <a:picLocks noChangeAspect="1"/>
          </p:cNvPicPr>
          <p:nvPr/>
        </p:nvPicPr>
        <p:blipFill>
          <a:blip r:embed="rId4"/>
          <a:stretch>
            <a:fillRect/>
          </a:stretch>
        </p:blipFill>
        <p:spPr>
          <a:xfrm>
            <a:off x="9629775" y="2300287"/>
            <a:ext cx="2562225" cy="2257425"/>
          </a:xfrm>
          <a:prstGeom prst="rect">
            <a:avLst/>
          </a:prstGeom>
        </p:spPr>
      </p:pic>
    </p:spTree>
    <p:extLst>
      <p:ext uri="{BB962C8B-B14F-4D97-AF65-F5344CB8AC3E}">
        <p14:creationId xmlns:p14="http://schemas.microsoft.com/office/powerpoint/2010/main" val="32458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1EEEFE-D44D-AA08-E4C0-216A023B661B}"/>
              </a:ext>
            </a:extLst>
          </p:cNvPr>
          <p:cNvSpPr>
            <a:spLocks noGrp="1"/>
          </p:cNvSpPr>
          <p:nvPr>
            <p:ph type="title"/>
          </p:nvPr>
        </p:nvSpPr>
        <p:spPr/>
        <p:txBody>
          <a:bodyPr/>
          <a:lstStyle/>
          <a:p>
            <a:r>
              <a:rPr lang="fr-FR" dirty="0"/>
              <a:t>Bonne </a:t>
            </a:r>
            <a:r>
              <a:rPr lang="fr-FR" dirty="0" err="1"/>
              <a:t>intéraction</a:t>
            </a:r>
            <a:endParaRPr lang="fr-FR" dirty="0"/>
          </a:p>
        </p:txBody>
      </p:sp>
      <p:sp>
        <p:nvSpPr>
          <p:cNvPr id="3" name="Espace réservé du contenu 2">
            <a:extLst>
              <a:ext uri="{FF2B5EF4-FFF2-40B4-BE49-F238E27FC236}">
                <a16:creationId xmlns:a16="http://schemas.microsoft.com/office/drawing/2014/main" id="{415BC6F2-32F0-F0C8-A5BB-DAB79B9A2E6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950F194-66E9-9D32-66F0-5880EB874985}"/>
              </a:ext>
            </a:extLst>
          </p:cNvPr>
          <p:cNvPicPr>
            <a:picLocks noChangeAspect="1"/>
          </p:cNvPicPr>
          <p:nvPr/>
        </p:nvPicPr>
        <p:blipFill>
          <a:blip r:embed="rId3"/>
          <a:stretch>
            <a:fillRect/>
          </a:stretch>
        </p:blipFill>
        <p:spPr>
          <a:xfrm>
            <a:off x="5535385" y="1710162"/>
            <a:ext cx="6532789" cy="5147838"/>
          </a:xfrm>
          <a:prstGeom prst="rect">
            <a:avLst/>
          </a:prstGeom>
        </p:spPr>
      </p:pic>
    </p:spTree>
    <p:extLst>
      <p:ext uri="{BB962C8B-B14F-4D97-AF65-F5344CB8AC3E}">
        <p14:creationId xmlns:p14="http://schemas.microsoft.com/office/powerpoint/2010/main" val="758948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B9278-5C63-2712-01D6-5E5C7E6F7AE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8205D3-0162-7A30-85D4-4218F1564CE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0DD486B-38DF-6224-DFA9-3CB1B0FAFE6F}"/>
              </a:ext>
            </a:extLst>
          </p:cNvPr>
          <p:cNvPicPr>
            <a:picLocks noChangeAspect="1"/>
          </p:cNvPicPr>
          <p:nvPr/>
        </p:nvPicPr>
        <p:blipFill>
          <a:blip r:embed="rId3"/>
          <a:stretch>
            <a:fillRect/>
          </a:stretch>
        </p:blipFill>
        <p:spPr>
          <a:xfrm>
            <a:off x="1685245" y="1295400"/>
            <a:ext cx="8429625" cy="4267200"/>
          </a:xfrm>
          <a:prstGeom prst="rect">
            <a:avLst/>
          </a:prstGeom>
        </p:spPr>
      </p:pic>
    </p:spTree>
    <p:extLst>
      <p:ext uri="{BB962C8B-B14F-4D97-AF65-F5344CB8AC3E}">
        <p14:creationId xmlns:p14="http://schemas.microsoft.com/office/powerpoint/2010/main" val="27943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CB07F-690F-54A5-D185-78B78CAAE0F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186E31-7B25-18B1-2F19-DEF54B6AFA2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B326EB9-8CCF-4F64-5A73-AB1555F2322A}"/>
              </a:ext>
            </a:extLst>
          </p:cNvPr>
          <p:cNvPicPr>
            <a:picLocks noChangeAspect="1"/>
          </p:cNvPicPr>
          <p:nvPr/>
        </p:nvPicPr>
        <p:blipFill>
          <a:blip r:embed="rId3"/>
          <a:stretch>
            <a:fillRect/>
          </a:stretch>
        </p:blipFill>
        <p:spPr>
          <a:xfrm>
            <a:off x="-68237" y="506186"/>
            <a:ext cx="12260238" cy="6351814"/>
          </a:xfrm>
          <a:prstGeom prst="rect">
            <a:avLst/>
          </a:prstGeom>
        </p:spPr>
      </p:pic>
    </p:spTree>
    <p:extLst>
      <p:ext uri="{BB962C8B-B14F-4D97-AF65-F5344CB8AC3E}">
        <p14:creationId xmlns:p14="http://schemas.microsoft.com/office/powerpoint/2010/main" val="145346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5256ED-925E-7873-9089-F433FEDD8316}"/>
              </a:ext>
            </a:extLst>
          </p:cNvPr>
          <p:cNvSpPr>
            <a:spLocks noGrp="1"/>
          </p:cNvSpPr>
          <p:nvPr>
            <p:ph type="title"/>
          </p:nvPr>
        </p:nvSpPr>
        <p:spPr/>
        <p:txBody>
          <a:bodyPr/>
          <a:lstStyle/>
          <a:p>
            <a:r>
              <a:rPr lang="fr-FR" dirty="0"/>
              <a:t>DEVOPS</a:t>
            </a:r>
          </a:p>
        </p:txBody>
      </p:sp>
      <p:sp>
        <p:nvSpPr>
          <p:cNvPr id="3" name="Espace réservé du contenu 2">
            <a:extLst>
              <a:ext uri="{FF2B5EF4-FFF2-40B4-BE49-F238E27FC236}">
                <a16:creationId xmlns:a16="http://schemas.microsoft.com/office/drawing/2014/main" id="{A4568F9C-4CE1-23C5-3369-7EA24256B12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69C2228-B1FF-5353-9F9F-B10CF6CECE09}"/>
              </a:ext>
            </a:extLst>
          </p:cNvPr>
          <p:cNvPicPr>
            <a:picLocks noChangeAspect="1"/>
          </p:cNvPicPr>
          <p:nvPr/>
        </p:nvPicPr>
        <p:blipFill>
          <a:blip r:embed="rId3"/>
          <a:stretch>
            <a:fillRect/>
          </a:stretch>
        </p:blipFill>
        <p:spPr>
          <a:xfrm>
            <a:off x="2705100" y="1947862"/>
            <a:ext cx="6781800" cy="2962275"/>
          </a:xfrm>
          <a:prstGeom prst="rect">
            <a:avLst/>
          </a:prstGeom>
        </p:spPr>
      </p:pic>
    </p:spTree>
    <p:extLst>
      <p:ext uri="{BB962C8B-B14F-4D97-AF65-F5344CB8AC3E}">
        <p14:creationId xmlns:p14="http://schemas.microsoft.com/office/powerpoint/2010/main" val="1176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2DD42-7E42-025B-EEB3-829FD4A6175A}"/>
              </a:ext>
            </a:extLst>
          </p:cNvPr>
          <p:cNvSpPr>
            <a:spLocks noGrp="1"/>
          </p:cNvSpPr>
          <p:nvPr>
            <p:ph type="title"/>
          </p:nvPr>
        </p:nvSpPr>
        <p:spPr/>
        <p:txBody>
          <a:bodyPr/>
          <a:lstStyle/>
          <a:p>
            <a:r>
              <a:rPr lang="fr-FR" dirty="0"/>
              <a:t>CI/CD</a:t>
            </a:r>
          </a:p>
        </p:txBody>
      </p:sp>
      <p:sp>
        <p:nvSpPr>
          <p:cNvPr id="3" name="Espace réservé du contenu 2">
            <a:extLst>
              <a:ext uri="{FF2B5EF4-FFF2-40B4-BE49-F238E27FC236}">
                <a16:creationId xmlns:a16="http://schemas.microsoft.com/office/drawing/2014/main" id="{9FC9A67E-DB96-D7E6-D735-2DAFD5A61AB0}"/>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259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437761-CC8E-33CA-0DF1-FC0C51AE7C6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29EC844-6321-5274-F453-4F32C2CEB1F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997066B-2AB3-4E85-27CA-BCDDC55D30CC}"/>
              </a:ext>
            </a:extLst>
          </p:cNvPr>
          <p:cNvPicPr>
            <a:picLocks noChangeAspect="1"/>
          </p:cNvPicPr>
          <p:nvPr/>
        </p:nvPicPr>
        <p:blipFill>
          <a:blip r:embed="rId3"/>
          <a:stretch>
            <a:fillRect/>
          </a:stretch>
        </p:blipFill>
        <p:spPr>
          <a:xfrm>
            <a:off x="438899" y="555171"/>
            <a:ext cx="11753101" cy="6302829"/>
          </a:xfrm>
          <a:prstGeom prst="rect">
            <a:avLst/>
          </a:prstGeom>
        </p:spPr>
      </p:pic>
    </p:spTree>
    <p:extLst>
      <p:ext uri="{BB962C8B-B14F-4D97-AF65-F5344CB8AC3E}">
        <p14:creationId xmlns:p14="http://schemas.microsoft.com/office/powerpoint/2010/main" val="335970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60D1D-F813-2226-A5FC-5FC494492BD5}"/>
              </a:ext>
            </a:extLst>
          </p:cNvPr>
          <p:cNvSpPr>
            <a:spLocks noGrp="1"/>
          </p:cNvSpPr>
          <p:nvPr>
            <p:ph type="title"/>
          </p:nvPr>
        </p:nvSpPr>
        <p:spPr/>
        <p:txBody>
          <a:bodyPr/>
          <a:lstStyle/>
          <a:p>
            <a:r>
              <a:rPr lang="fr-FR" dirty="0"/>
              <a:t>Problème : c’est long ? -&gt; DEVOPS</a:t>
            </a:r>
          </a:p>
        </p:txBody>
      </p:sp>
      <p:sp>
        <p:nvSpPr>
          <p:cNvPr id="3" name="Espace réservé du contenu 2">
            <a:extLst>
              <a:ext uri="{FF2B5EF4-FFF2-40B4-BE49-F238E27FC236}">
                <a16:creationId xmlns:a16="http://schemas.microsoft.com/office/drawing/2014/main" id="{CD0734A9-07F2-0118-5E05-AABED323B6C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0102611-2D17-232F-3DA0-914C002E941C}"/>
              </a:ext>
            </a:extLst>
          </p:cNvPr>
          <p:cNvPicPr>
            <a:picLocks noChangeAspect="1"/>
          </p:cNvPicPr>
          <p:nvPr/>
        </p:nvPicPr>
        <p:blipFill>
          <a:blip r:embed="rId3"/>
          <a:stretch>
            <a:fillRect/>
          </a:stretch>
        </p:blipFill>
        <p:spPr>
          <a:xfrm>
            <a:off x="0" y="1306967"/>
            <a:ext cx="4953000" cy="4772025"/>
          </a:xfrm>
          <a:prstGeom prst="rect">
            <a:avLst/>
          </a:prstGeom>
        </p:spPr>
      </p:pic>
      <p:pic>
        <p:nvPicPr>
          <p:cNvPr id="7" name="Image 6">
            <a:extLst>
              <a:ext uri="{FF2B5EF4-FFF2-40B4-BE49-F238E27FC236}">
                <a16:creationId xmlns:a16="http://schemas.microsoft.com/office/drawing/2014/main" id="{9607DE40-6E2A-684B-36E0-6B0816798D8C}"/>
              </a:ext>
            </a:extLst>
          </p:cNvPr>
          <p:cNvPicPr>
            <a:picLocks noChangeAspect="1"/>
          </p:cNvPicPr>
          <p:nvPr/>
        </p:nvPicPr>
        <p:blipFill>
          <a:blip r:embed="rId4"/>
          <a:stretch>
            <a:fillRect/>
          </a:stretch>
        </p:blipFill>
        <p:spPr>
          <a:xfrm>
            <a:off x="3551464" y="4248150"/>
            <a:ext cx="8420100" cy="2609850"/>
          </a:xfrm>
          <a:prstGeom prst="rect">
            <a:avLst/>
          </a:prstGeom>
        </p:spPr>
      </p:pic>
    </p:spTree>
    <p:extLst>
      <p:ext uri="{BB962C8B-B14F-4D97-AF65-F5344CB8AC3E}">
        <p14:creationId xmlns:p14="http://schemas.microsoft.com/office/powerpoint/2010/main" val="45188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847BD-52F4-3ADB-BB8F-E6315549B5C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6D6CBB-2F78-B1AB-0FB9-0B693995786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767FF72-B3DA-D130-B172-37BA8CF31DA3}"/>
              </a:ext>
            </a:extLst>
          </p:cNvPr>
          <p:cNvPicPr>
            <a:picLocks noChangeAspect="1"/>
          </p:cNvPicPr>
          <p:nvPr/>
        </p:nvPicPr>
        <p:blipFill>
          <a:blip r:embed="rId3"/>
          <a:stretch>
            <a:fillRect/>
          </a:stretch>
        </p:blipFill>
        <p:spPr>
          <a:xfrm>
            <a:off x="972230" y="1862931"/>
            <a:ext cx="8353425" cy="4276725"/>
          </a:xfrm>
          <a:prstGeom prst="rect">
            <a:avLst/>
          </a:prstGeom>
        </p:spPr>
      </p:pic>
    </p:spTree>
    <p:extLst>
      <p:ext uri="{BB962C8B-B14F-4D97-AF65-F5344CB8AC3E}">
        <p14:creationId xmlns:p14="http://schemas.microsoft.com/office/powerpoint/2010/main" val="1544031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64D859-4F72-0F8E-42F0-EA7DCDD3CF0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3B786B9-354F-9802-3A86-5B6718310EA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EC071DE-4EFF-2DE8-9AF8-58C4E11888D5}"/>
              </a:ext>
            </a:extLst>
          </p:cNvPr>
          <p:cNvPicPr>
            <a:picLocks noChangeAspect="1"/>
          </p:cNvPicPr>
          <p:nvPr/>
        </p:nvPicPr>
        <p:blipFill>
          <a:blip r:embed="rId3"/>
          <a:stretch>
            <a:fillRect/>
          </a:stretch>
        </p:blipFill>
        <p:spPr>
          <a:xfrm>
            <a:off x="1495425" y="847725"/>
            <a:ext cx="10696575" cy="6010275"/>
          </a:xfrm>
          <a:prstGeom prst="rect">
            <a:avLst/>
          </a:prstGeom>
        </p:spPr>
      </p:pic>
    </p:spTree>
    <p:extLst>
      <p:ext uri="{BB962C8B-B14F-4D97-AF65-F5344CB8AC3E}">
        <p14:creationId xmlns:p14="http://schemas.microsoft.com/office/powerpoint/2010/main" val="2145211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74C68-3964-CEA9-FB21-68B1BD0729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8591C5C-F9BC-1456-17CB-055F3341712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A660CE7-CA21-C456-32B9-C46E56196075}"/>
              </a:ext>
            </a:extLst>
          </p:cNvPr>
          <p:cNvPicPr>
            <a:picLocks noChangeAspect="1"/>
          </p:cNvPicPr>
          <p:nvPr/>
        </p:nvPicPr>
        <p:blipFill>
          <a:blip r:embed="rId3"/>
          <a:stretch>
            <a:fillRect/>
          </a:stretch>
        </p:blipFill>
        <p:spPr>
          <a:xfrm>
            <a:off x="838200" y="213831"/>
            <a:ext cx="11353800" cy="6629881"/>
          </a:xfrm>
          <a:prstGeom prst="rect">
            <a:avLst/>
          </a:prstGeom>
        </p:spPr>
      </p:pic>
    </p:spTree>
    <p:extLst>
      <p:ext uri="{BB962C8B-B14F-4D97-AF65-F5344CB8AC3E}">
        <p14:creationId xmlns:p14="http://schemas.microsoft.com/office/powerpoint/2010/main" val="49902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F564F3-BAF7-676C-642B-4EC4937173D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0F7E40-A70D-41AF-60EA-95762CAE2B0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6BE74C8-A0E6-3ABA-CBC4-DB05609DCE6D}"/>
              </a:ext>
            </a:extLst>
          </p:cNvPr>
          <p:cNvPicPr>
            <a:picLocks noChangeAspect="1"/>
          </p:cNvPicPr>
          <p:nvPr/>
        </p:nvPicPr>
        <p:blipFill>
          <a:blip r:embed="rId3"/>
          <a:stretch>
            <a:fillRect/>
          </a:stretch>
        </p:blipFill>
        <p:spPr>
          <a:xfrm>
            <a:off x="133350" y="242887"/>
            <a:ext cx="11925300" cy="6372225"/>
          </a:xfrm>
          <a:prstGeom prst="rect">
            <a:avLst/>
          </a:prstGeom>
        </p:spPr>
      </p:pic>
    </p:spTree>
    <p:extLst>
      <p:ext uri="{BB962C8B-B14F-4D97-AF65-F5344CB8AC3E}">
        <p14:creationId xmlns:p14="http://schemas.microsoft.com/office/powerpoint/2010/main" val="2306822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EEF9F-C21A-D69D-B70F-D1B8613DEE9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EC5AC40-BD2C-2972-8DAB-6D8F720E644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01BAE2F-FB7D-B1F6-F382-96CB2C2F7DF1}"/>
              </a:ext>
            </a:extLst>
          </p:cNvPr>
          <p:cNvPicPr>
            <a:picLocks noChangeAspect="1"/>
          </p:cNvPicPr>
          <p:nvPr/>
        </p:nvPicPr>
        <p:blipFill>
          <a:blip r:embed="rId3"/>
          <a:stretch>
            <a:fillRect/>
          </a:stretch>
        </p:blipFill>
        <p:spPr>
          <a:xfrm>
            <a:off x="276225" y="923925"/>
            <a:ext cx="11915775" cy="5934075"/>
          </a:xfrm>
          <a:prstGeom prst="rect">
            <a:avLst/>
          </a:prstGeom>
        </p:spPr>
      </p:pic>
    </p:spTree>
    <p:extLst>
      <p:ext uri="{BB962C8B-B14F-4D97-AF65-F5344CB8AC3E}">
        <p14:creationId xmlns:p14="http://schemas.microsoft.com/office/powerpoint/2010/main" val="270164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A62D2-579E-7619-137A-F2A5C403DD5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A938339-36AE-0FAF-818B-051D4C10F76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534DFD9-BF44-638B-6EC5-F826B640F5B8}"/>
              </a:ext>
            </a:extLst>
          </p:cNvPr>
          <p:cNvPicPr>
            <a:picLocks noChangeAspect="1"/>
          </p:cNvPicPr>
          <p:nvPr/>
        </p:nvPicPr>
        <p:blipFill>
          <a:blip r:embed="rId3"/>
          <a:stretch>
            <a:fillRect/>
          </a:stretch>
        </p:blipFill>
        <p:spPr>
          <a:xfrm>
            <a:off x="228600" y="276225"/>
            <a:ext cx="11734800" cy="6305550"/>
          </a:xfrm>
          <a:prstGeom prst="rect">
            <a:avLst/>
          </a:prstGeom>
        </p:spPr>
      </p:pic>
    </p:spTree>
    <p:extLst>
      <p:ext uri="{BB962C8B-B14F-4D97-AF65-F5344CB8AC3E}">
        <p14:creationId xmlns:p14="http://schemas.microsoft.com/office/powerpoint/2010/main" val="161785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C2D45-3961-4A46-BC9D-0F0BB8BE1C6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0EB097C-31C6-DBBB-B2A1-82C9EDE2839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052ACF4-3881-F086-6428-09CA43DE8D7B}"/>
              </a:ext>
            </a:extLst>
          </p:cNvPr>
          <p:cNvPicPr>
            <a:picLocks noChangeAspect="1"/>
          </p:cNvPicPr>
          <p:nvPr/>
        </p:nvPicPr>
        <p:blipFill>
          <a:blip r:embed="rId3"/>
          <a:stretch>
            <a:fillRect/>
          </a:stretch>
        </p:blipFill>
        <p:spPr>
          <a:xfrm>
            <a:off x="495300" y="571500"/>
            <a:ext cx="11201400" cy="5715000"/>
          </a:xfrm>
          <a:prstGeom prst="rect">
            <a:avLst/>
          </a:prstGeom>
        </p:spPr>
      </p:pic>
    </p:spTree>
    <p:extLst>
      <p:ext uri="{BB962C8B-B14F-4D97-AF65-F5344CB8AC3E}">
        <p14:creationId xmlns:p14="http://schemas.microsoft.com/office/powerpoint/2010/main" val="402482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505E0-FB29-1D0D-A3AE-F1142A857D82}"/>
              </a:ext>
            </a:extLst>
          </p:cNvPr>
          <p:cNvSpPr>
            <a:spLocks noGrp="1"/>
          </p:cNvSpPr>
          <p:nvPr>
            <p:ph type="title"/>
          </p:nvPr>
        </p:nvSpPr>
        <p:spPr>
          <a:xfrm>
            <a:off x="152400" y="0"/>
            <a:ext cx="10515600" cy="1325563"/>
          </a:xfrm>
        </p:spPr>
        <p:txBody>
          <a:bodyPr/>
          <a:lstStyle/>
          <a:p>
            <a:r>
              <a:rPr lang="fr-FR" dirty="0"/>
              <a:t>Explication d’une entreprise sans </a:t>
            </a:r>
            <a:r>
              <a:rPr lang="fr-FR" dirty="0" err="1"/>
              <a:t>devOPS</a:t>
            </a:r>
            <a:endParaRPr lang="fr-FR" dirty="0"/>
          </a:p>
        </p:txBody>
      </p:sp>
      <p:sp>
        <p:nvSpPr>
          <p:cNvPr id="3" name="Espace réservé du contenu 2">
            <a:extLst>
              <a:ext uri="{FF2B5EF4-FFF2-40B4-BE49-F238E27FC236}">
                <a16:creationId xmlns:a16="http://schemas.microsoft.com/office/drawing/2014/main" id="{BCF6013C-7B4D-2BB1-3B38-5A24355AEA8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3C9A4F9-D484-27C2-8EB2-73A52D3525A0}"/>
              </a:ext>
            </a:extLst>
          </p:cNvPr>
          <p:cNvPicPr>
            <a:picLocks noChangeAspect="1"/>
          </p:cNvPicPr>
          <p:nvPr/>
        </p:nvPicPr>
        <p:blipFill>
          <a:blip r:embed="rId3"/>
          <a:stretch>
            <a:fillRect/>
          </a:stretch>
        </p:blipFill>
        <p:spPr>
          <a:xfrm>
            <a:off x="0" y="750225"/>
            <a:ext cx="3461657" cy="1688175"/>
          </a:xfrm>
          <a:prstGeom prst="rect">
            <a:avLst/>
          </a:prstGeom>
        </p:spPr>
      </p:pic>
      <p:pic>
        <p:nvPicPr>
          <p:cNvPr id="9" name="Image 8">
            <a:extLst>
              <a:ext uri="{FF2B5EF4-FFF2-40B4-BE49-F238E27FC236}">
                <a16:creationId xmlns:a16="http://schemas.microsoft.com/office/drawing/2014/main" id="{FCFDF0B6-5D1E-4374-9741-51047FF51F01}"/>
              </a:ext>
            </a:extLst>
          </p:cNvPr>
          <p:cNvPicPr>
            <a:picLocks noChangeAspect="1"/>
          </p:cNvPicPr>
          <p:nvPr/>
        </p:nvPicPr>
        <p:blipFill>
          <a:blip r:embed="rId4"/>
          <a:stretch>
            <a:fillRect/>
          </a:stretch>
        </p:blipFill>
        <p:spPr>
          <a:xfrm>
            <a:off x="1276350" y="2438400"/>
            <a:ext cx="10915650" cy="4419600"/>
          </a:xfrm>
          <a:prstGeom prst="rect">
            <a:avLst/>
          </a:prstGeom>
        </p:spPr>
      </p:pic>
    </p:spTree>
    <p:extLst>
      <p:ext uri="{BB962C8B-B14F-4D97-AF65-F5344CB8AC3E}">
        <p14:creationId xmlns:p14="http://schemas.microsoft.com/office/powerpoint/2010/main" val="1743510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65143-08D3-515C-6A62-293F4ADED7C9}"/>
              </a:ext>
            </a:extLst>
          </p:cNvPr>
          <p:cNvSpPr>
            <a:spLocks noGrp="1"/>
          </p:cNvSpPr>
          <p:nvPr>
            <p:ph type="title"/>
          </p:nvPr>
        </p:nvSpPr>
        <p:spPr/>
        <p:txBody>
          <a:bodyPr/>
          <a:lstStyle/>
          <a:p>
            <a:r>
              <a:rPr lang="fr-FR" dirty="0"/>
              <a:t>Résumé CI/CD</a:t>
            </a:r>
          </a:p>
        </p:txBody>
      </p:sp>
      <p:sp>
        <p:nvSpPr>
          <p:cNvPr id="3" name="Espace réservé du contenu 2">
            <a:extLst>
              <a:ext uri="{FF2B5EF4-FFF2-40B4-BE49-F238E27FC236}">
                <a16:creationId xmlns:a16="http://schemas.microsoft.com/office/drawing/2014/main" id="{81B7DA12-8209-9379-BD7C-F26EBBB4D91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4F35937-5EAA-83A6-6732-F7FEB48DEDE1}"/>
              </a:ext>
            </a:extLst>
          </p:cNvPr>
          <p:cNvPicPr>
            <a:picLocks noChangeAspect="1"/>
          </p:cNvPicPr>
          <p:nvPr/>
        </p:nvPicPr>
        <p:blipFill>
          <a:blip r:embed="rId3"/>
          <a:stretch>
            <a:fillRect/>
          </a:stretch>
        </p:blipFill>
        <p:spPr>
          <a:xfrm>
            <a:off x="690562" y="1743075"/>
            <a:ext cx="10810875" cy="3371850"/>
          </a:xfrm>
          <a:prstGeom prst="rect">
            <a:avLst/>
          </a:prstGeom>
        </p:spPr>
      </p:pic>
    </p:spTree>
    <p:extLst>
      <p:ext uri="{BB962C8B-B14F-4D97-AF65-F5344CB8AC3E}">
        <p14:creationId xmlns:p14="http://schemas.microsoft.com/office/powerpoint/2010/main" val="490663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E4523C-094F-28BB-FE4E-118A21F60C67}"/>
              </a:ext>
            </a:extLst>
          </p:cNvPr>
          <p:cNvSpPr>
            <a:spLocks noGrp="1"/>
          </p:cNvSpPr>
          <p:nvPr>
            <p:ph type="title"/>
          </p:nvPr>
        </p:nvSpPr>
        <p:spPr/>
        <p:txBody>
          <a:bodyPr/>
          <a:lstStyle/>
          <a:p>
            <a:r>
              <a:rPr lang="fr-FR" dirty="0"/>
              <a:t>Résumé CI/CD</a:t>
            </a:r>
          </a:p>
        </p:txBody>
      </p:sp>
      <p:sp>
        <p:nvSpPr>
          <p:cNvPr id="3" name="Espace réservé du contenu 2">
            <a:extLst>
              <a:ext uri="{FF2B5EF4-FFF2-40B4-BE49-F238E27FC236}">
                <a16:creationId xmlns:a16="http://schemas.microsoft.com/office/drawing/2014/main" id="{70646215-8286-89AE-413D-E6448DA5E10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4C8C126-8401-6D7A-84F5-A37CE61E41EF}"/>
              </a:ext>
            </a:extLst>
          </p:cNvPr>
          <p:cNvPicPr>
            <a:picLocks noChangeAspect="1"/>
          </p:cNvPicPr>
          <p:nvPr/>
        </p:nvPicPr>
        <p:blipFill>
          <a:blip r:embed="rId3"/>
          <a:stretch>
            <a:fillRect/>
          </a:stretch>
        </p:blipFill>
        <p:spPr>
          <a:xfrm>
            <a:off x="3019425" y="1162844"/>
            <a:ext cx="9172575" cy="5676900"/>
          </a:xfrm>
          <a:prstGeom prst="rect">
            <a:avLst/>
          </a:prstGeom>
        </p:spPr>
      </p:pic>
    </p:spTree>
    <p:extLst>
      <p:ext uri="{BB962C8B-B14F-4D97-AF65-F5344CB8AC3E}">
        <p14:creationId xmlns:p14="http://schemas.microsoft.com/office/powerpoint/2010/main" val="240523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48D0-383D-2A8C-A9A0-B70380A2F524}"/>
              </a:ext>
            </a:extLst>
          </p:cNvPr>
          <p:cNvSpPr>
            <a:spLocks noGrp="1"/>
          </p:cNvSpPr>
          <p:nvPr>
            <p:ph type="title"/>
          </p:nvPr>
        </p:nvSpPr>
        <p:spPr/>
        <p:txBody>
          <a:bodyPr/>
          <a:lstStyle/>
          <a:p>
            <a:r>
              <a:rPr lang="fr-FR" dirty="0"/>
              <a:t>DEV SEC OPS CI/CD</a:t>
            </a:r>
          </a:p>
        </p:txBody>
      </p:sp>
      <p:sp>
        <p:nvSpPr>
          <p:cNvPr id="3" name="Espace réservé du contenu 2">
            <a:extLst>
              <a:ext uri="{FF2B5EF4-FFF2-40B4-BE49-F238E27FC236}">
                <a16:creationId xmlns:a16="http://schemas.microsoft.com/office/drawing/2014/main" id="{42E63384-48F4-69D9-EF4C-C141E4D6F28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26547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BDAF2-8866-31D1-510A-3507BB8623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D66691-67FA-E0E3-8B5F-8964705E094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429827C-EE16-9801-4407-8A245EF4E5AE}"/>
              </a:ext>
            </a:extLst>
          </p:cNvPr>
          <p:cNvPicPr>
            <a:picLocks noChangeAspect="1"/>
          </p:cNvPicPr>
          <p:nvPr/>
        </p:nvPicPr>
        <p:blipFill>
          <a:blip r:embed="rId3"/>
          <a:stretch>
            <a:fillRect/>
          </a:stretch>
        </p:blipFill>
        <p:spPr>
          <a:xfrm>
            <a:off x="78735" y="681037"/>
            <a:ext cx="12113265" cy="6176963"/>
          </a:xfrm>
          <a:prstGeom prst="rect">
            <a:avLst/>
          </a:prstGeom>
        </p:spPr>
      </p:pic>
    </p:spTree>
    <p:extLst>
      <p:ext uri="{BB962C8B-B14F-4D97-AF65-F5344CB8AC3E}">
        <p14:creationId xmlns:p14="http://schemas.microsoft.com/office/powerpoint/2010/main" val="9197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01898C-B755-BB35-2C84-AAAB5E1F682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0D83B6F-9B33-A02B-7BA9-CF2EFC7BF98A}"/>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EE924389-E01B-974C-4329-9F2CA61D9BE4}"/>
              </a:ext>
            </a:extLst>
          </p:cNvPr>
          <p:cNvPicPr>
            <a:picLocks noChangeAspect="1"/>
          </p:cNvPicPr>
          <p:nvPr/>
        </p:nvPicPr>
        <p:blipFill>
          <a:blip r:embed="rId3"/>
          <a:stretch>
            <a:fillRect/>
          </a:stretch>
        </p:blipFill>
        <p:spPr>
          <a:xfrm>
            <a:off x="838200" y="1441291"/>
            <a:ext cx="11353800" cy="5416709"/>
          </a:xfrm>
          <a:prstGeom prst="rect">
            <a:avLst/>
          </a:prstGeom>
        </p:spPr>
      </p:pic>
    </p:spTree>
    <p:extLst>
      <p:ext uri="{BB962C8B-B14F-4D97-AF65-F5344CB8AC3E}">
        <p14:creationId xmlns:p14="http://schemas.microsoft.com/office/powerpoint/2010/main" val="4212904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F06A93-7A6B-1009-0644-492B2EF20493}"/>
              </a:ext>
            </a:extLst>
          </p:cNvPr>
          <p:cNvSpPr>
            <a:spLocks noGrp="1"/>
          </p:cNvSpPr>
          <p:nvPr>
            <p:ph type="title"/>
          </p:nvPr>
        </p:nvSpPr>
        <p:spPr/>
        <p:txBody>
          <a:bodyPr/>
          <a:lstStyle/>
          <a:p>
            <a:r>
              <a:rPr lang="fr-FR" dirty="0"/>
              <a:t>Sécurité ?</a:t>
            </a:r>
          </a:p>
        </p:txBody>
      </p:sp>
      <p:sp>
        <p:nvSpPr>
          <p:cNvPr id="3" name="Espace réservé du contenu 2">
            <a:extLst>
              <a:ext uri="{FF2B5EF4-FFF2-40B4-BE49-F238E27FC236}">
                <a16:creationId xmlns:a16="http://schemas.microsoft.com/office/drawing/2014/main" id="{3BEA11E9-50A2-A15A-1A2C-0207259A6EB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AEEAEA4-0422-AF7B-3560-DD86B292B97C}"/>
              </a:ext>
            </a:extLst>
          </p:cNvPr>
          <p:cNvPicPr>
            <a:picLocks noChangeAspect="1"/>
          </p:cNvPicPr>
          <p:nvPr/>
        </p:nvPicPr>
        <p:blipFill>
          <a:blip r:embed="rId2"/>
          <a:stretch>
            <a:fillRect/>
          </a:stretch>
        </p:blipFill>
        <p:spPr>
          <a:xfrm>
            <a:off x="5388429" y="1735445"/>
            <a:ext cx="6803571" cy="5122555"/>
          </a:xfrm>
          <a:prstGeom prst="rect">
            <a:avLst/>
          </a:prstGeom>
        </p:spPr>
      </p:pic>
    </p:spTree>
    <p:extLst>
      <p:ext uri="{BB962C8B-B14F-4D97-AF65-F5344CB8AC3E}">
        <p14:creationId xmlns:p14="http://schemas.microsoft.com/office/powerpoint/2010/main" val="3015464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0F8AC9-600D-7AAC-22A1-066599A8846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9278E31-6A20-FCB0-99FD-24AAF679564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17CE573-B862-B1DE-B747-7B386F6C6530}"/>
              </a:ext>
            </a:extLst>
          </p:cNvPr>
          <p:cNvPicPr>
            <a:picLocks noChangeAspect="1"/>
          </p:cNvPicPr>
          <p:nvPr/>
        </p:nvPicPr>
        <p:blipFill>
          <a:blip r:embed="rId3"/>
          <a:stretch>
            <a:fillRect/>
          </a:stretch>
        </p:blipFill>
        <p:spPr>
          <a:xfrm>
            <a:off x="2253343" y="486285"/>
            <a:ext cx="9938657" cy="6371716"/>
          </a:xfrm>
          <a:prstGeom prst="rect">
            <a:avLst/>
          </a:prstGeom>
        </p:spPr>
      </p:pic>
    </p:spTree>
    <p:extLst>
      <p:ext uri="{BB962C8B-B14F-4D97-AF65-F5344CB8AC3E}">
        <p14:creationId xmlns:p14="http://schemas.microsoft.com/office/powerpoint/2010/main" val="2594785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663A2A-D596-45DE-6FE0-E57073BF89EA}"/>
              </a:ext>
            </a:extLst>
          </p:cNvPr>
          <p:cNvSpPr>
            <a:spLocks noGrp="1"/>
          </p:cNvSpPr>
          <p:nvPr>
            <p:ph type="title"/>
          </p:nvPr>
        </p:nvSpPr>
        <p:spPr/>
        <p:txBody>
          <a:bodyPr/>
          <a:lstStyle/>
          <a:p>
            <a:r>
              <a:rPr lang="fr-FR" dirty="0"/>
              <a:t>DEV SEC OPS</a:t>
            </a:r>
          </a:p>
        </p:txBody>
      </p:sp>
      <p:sp>
        <p:nvSpPr>
          <p:cNvPr id="3" name="Espace réservé du contenu 2">
            <a:extLst>
              <a:ext uri="{FF2B5EF4-FFF2-40B4-BE49-F238E27FC236}">
                <a16:creationId xmlns:a16="http://schemas.microsoft.com/office/drawing/2014/main" id="{963909CD-1EA9-CCF7-9200-1EFA2EDB46B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AA5A4F0-91E5-7A76-B7AC-35E1CAA9A421}"/>
              </a:ext>
            </a:extLst>
          </p:cNvPr>
          <p:cNvPicPr>
            <a:picLocks noChangeAspect="1"/>
          </p:cNvPicPr>
          <p:nvPr/>
        </p:nvPicPr>
        <p:blipFill>
          <a:blip r:embed="rId3"/>
          <a:stretch>
            <a:fillRect/>
          </a:stretch>
        </p:blipFill>
        <p:spPr>
          <a:xfrm>
            <a:off x="5143501" y="606321"/>
            <a:ext cx="7048500" cy="6257236"/>
          </a:xfrm>
          <a:prstGeom prst="rect">
            <a:avLst/>
          </a:prstGeom>
        </p:spPr>
      </p:pic>
    </p:spTree>
    <p:extLst>
      <p:ext uri="{BB962C8B-B14F-4D97-AF65-F5344CB8AC3E}">
        <p14:creationId xmlns:p14="http://schemas.microsoft.com/office/powerpoint/2010/main" val="611329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10D62-FF1A-4F74-ADE6-999EE77FE76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4170D36-A787-4E49-E39A-C3DCCF1190A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978C010-FA58-7741-6DBB-3CDD2277B983}"/>
              </a:ext>
            </a:extLst>
          </p:cNvPr>
          <p:cNvPicPr>
            <a:picLocks noChangeAspect="1"/>
          </p:cNvPicPr>
          <p:nvPr/>
        </p:nvPicPr>
        <p:blipFill>
          <a:blip r:embed="rId3"/>
          <a:stretch>
            <a:fillRect/>
          </a:stretch>
        </p:blipFill>
        <p:spPr>
          <a:xfrm>
            <a:off x="445807" y="681037"/>
            <a:ext cx="11746193" cy="6176963"/>
          </a:xfrm>
          <a:prstGeom prst="rect">
            <a:avLst/>
          </a:prstGeom>
        </p:spPr>
      </p:pic>
    </p:spTree>
    <p:extLst>
      <p:ext uri="{BB962C8B-B14F-4D97-AF65-F5344CB8AC3E}">
        <p14:creationId xmlns:p14="http://schemas.microsoft.com/office/powerpoint/2010/main" val="527828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E1792-3332-9ECA-CA8B-2D321C4F503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9FF9796-9E08-9BDC-74C7-8B06C41F4C7E}"/>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B405986-151C-1398-476E-A18D0F587262}"/>
              </a:ext>
            </a:extLst>
          </p:cNvPr>
          <p:cNvPicPr>
            <a:picLocks noChangeAspect="1"/>
          </p:cNvPicPr>
          <p:nvPr/>
        </p:nvPicPr>
        <p:blipFill>
          <a:blip r:embed="rId3"/>
          <a:stretch>
            <a:fillRect/>
          </a:stretch>
        </p:blipFill>
        <p:spPr>
          <a:xfrm>
            <a:off x="1919533" y="365125"/>
            <a:ext cx="10272468" cy="6492875"/>
          </a:xfrm>
          <a:prstGeom prst="rect">
            <a:avLst/>
          </a:prstGeom>
        </p:spPr>
      </p:pic>
    </p:spTree>
    <p:extLst>
      <p:ext uri="{BB962C8B-B14F-4D97-AF65-F5344CB8AC3E}">
        <p14:creationId xmlns:p14="http://schemas.microsoft.com/office/powerpoint/2010/main" val="171491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834C17-648A-AA23-98F1-ADBA480D394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A04BAD7-926D-DBAE-2022-6E95343F8FA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20CD441-E371-88DA-0930-EBE066E4D29F}"/>
              </a:ext>
            </a:extLst>
          </p:cNvPr>
          <p:cNvPicPr>
            <a:picLocks noChangeAspect="1"/>
          </p:cNvPicPr>
          <p:nvPr/>
        </p:nvPicPr>
        <p:blipFill>
          <a:blip r:embed="rId3"/>
          <a:stretch>
            <a:fillRect/>
          </a:stretch>
        </p:blipFill>
        <p:spPr>
          <a:xfrm>
            <a:off x="1017814" y="365125"/>
            <a:ext cx="11020425" cy="3257550"/>
          </a:xfrm>
          <a:prstGeom prst="rect">
            <a:avLst/>
          </a:prstGeom>
        </p:spPr>
      </p:pic>
      <p:pic>
        <p:nvPicPr>
          <p:cNvPr id="7" name="Image 6">
            <a:extLst>
              <a:ext uri="{FF2B5EF4-FFF2-40B4-BE49-F238E27FC236}">
                <a16:creationId xmlns:a16="http://schemas.microsoft.com/office/drawing/2014/main" id="{AA7542A0-3E63-677F-ECEB-099CF1DF2BF8}"/>
              </a:ext>
            </a:extLst>
          </p:cNvPr>
          <p:cNvPicPr>
            <a:picLocks noChangeAspect="1"/>
          </p:cNvPicPr>
          <p:nvPr/>
        </p:nvPicPr>
        <p:blipFill>
          <a:blip r:embed="rId4"/>
          <a:stretch>
            <a:fillRect/>
          </a:stretch>
        </p:blipFill>
        <p:spPr>
          <a:xfrm>
            <a:off x="1017815" y="4001294"/>
            <a:ext cx="11174186" cy="2628900"/>
          </a:xfrm>
          <a:prstGeom prst="rect">
            <a:avLst/>
          </a:prstGeom>
        </p:spPr>
      </p:pic>
    </p:spTree>
    <p:extLst>
      <p:ext uri="{BB962C8B-B14F-4D97-AF65-F5344CB8AC3E}">
        <p14:creationId xmlns:p14="http://schemas.microsoft.com/office/powerpoint/2010/main" val="79749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93EED-7853-C62A-9B38-0198A985205F}"/>
              </a:ext>
            </a:extLst>
          </p:cNvPr>
          <p:cNvSpPr>
            <a:spLocks noGrp="1"/>
          </p:cNvSpPr>
          <p:nvPr>
            <p:ph type="title"/>
          </p:nvPr>
        </p:nvSpPr>
        <p:spPr/>
        <p:txBody>
          <a:bodyPr/>
          <a:lstStyle/>
          <a:p>
            <a:r>
              <a:rPr lang="fr-FR" dirty="0"/>
              <a:t>Outils utilisés</a:t>
            </a:r>
          </a:p>
        </p:txBody>
      </p:sp>
      <p:sp>
        <p:nvSpPr>
          <p:cNvPr id="3" name="Espace réservé du contenu 2">
            <a:extLst>
              <a:ext uri="{FF2B5EF4-FFF2-40B4-BE49-F238E27FC236}">
                <a16:creationId xmlns:a16="http://schemas.microsoft.com/office/drawing/2014/main" id="{E97D9641-6FBA-7F13-B199-8561695EE95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1FF58F3-FD44-AA10-36A9-C7B6F538BCE0}"/>
              </a:ext>
            </a:extLst>
          </p:cNvPr>
          <p:cNvPicPr>
            <a:picLocks noChangeAspect="1"/>
          </p:cNvPicPr>
          <p:nvPr/>
        </p:nvPicPr>
        <p:blipFill>
          <a:blip r:embed="rId3"/>
          <a:stretch>
            <a:fillRect/>
          </a:stretch>
        </p:blipFill>
        <p:spPr>
          <a:xfrm>
            <a:off x="633805" y="1690689"/>
            <a:ext cx="11558195" cy="5167312"/>
          </a:xfrm>
          <a:prstGeom prst="rect">
            <a:avLst/>
          </a:prstGeom>
        </p:spPr>
      </p:pic>
    </p:spTree>
    <p:extLst>
      <p:ext uri="{BB962C8B-B14F-4D97-AF65-F5344CB8AC3E}">
        <p14:creationId xmlns:p14="http://schemas.microsoft.com/office/powerpoint/2010/main" val="3943881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83A681-7346-D408-65E1-6B5AB963F89C}"/>
              </a:ext>
            </a:extLst>
          </p:cNvPr>
          <p:cNvSpPr>
            <a:spLocks noGrp="1"/>
          </p:cNvSpPr>
          <p:nvPr>
            <p:ph type="title"/>
          </p:nvPr>
        </p:nvSpPr>
        <p:spPr/>
        <p:txBody>
          <a:bodyPr/>
          <a:lstStyle/>
          <a:p>
            <a:r>
              <a:rPr lang="fr-FR" dirty="0"/>
              <a:t>Automatisation de sécurité</a:t>
            </a:r>
          </a:p>
        </p:txBody>
      </p:sp>
      <p:sp>
        <p:nvSpPr>
          <p:cNvPr id="3" name="Espace réservé du contenu 2">
            <a:extLst>
              <a:ext uri="{FF2B5EF4-FFF2-40B4-BE49-F238E27FC236}">
                <a16:creationId xmlns:a16="http://schemas.microsoft.com/office/drawing/2014/main" id="{82047690-1DF8-6530-4BA8-21DD51AA36F0}"/>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922B7B27-EA34-0BB2-019D-EB14EABEF094}"/>
              </a:ext>
            </a:extLst>
          </p:cNvPr>
          <p:cNvPicPr>
            <a:picLocks noChangeAspect="1"/>
          </p:cNvPicPr>
          <p:nvPr/>
        </p:nvPicPr>
        <p:blipFill>
          <a:blip r:embed="rId3"/>
          <a:stretch>
            <a:fillRect/>
          </a:stretch>
        </p:blipFill>
        <p:spPr>
          <a:xfrm>
            <a:off x="76200" y="2414587"/>
            <a:ext cx="12039600" cy="2028825"/>
          </a:xfrm>
          <a:prstGeom prst="rect">
            <a:avLst/>
          </a:prstGeom>
        </p:spPr>
      </p:pic>
    </p:spTree>
    <p:extLst>
      <p:ext uri="{BB962C8B-B14F-4D97-AF65-F5344CB8AC3E}">
        <p14:creationId xmlns:p14="http://schemas.microsoft.com/office/powerpoint/2010/main" val="409333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98A451-4E38-E470-2EDC-33FCFB9FDAFC}"/>
              </a:ext>
            </a:extLst>
          </p:cNvPr>
          <p:cNvSpPr>
            <a:spLocks noGrp="1"/>
          </p:cNvSpPr>
          <p:nvPr>
            <p:ph type="title"/>
          </p:nvPr>
        </p:nvSpPr>
        <p:spPr/>
        <p:txBody>
          <a:bodyPr/>
          <a:lstStyle/>
          <a:p>
            <a:r>
              <a:rPr lang="fr-FR" dirty="0"/>
              <a:t>SAST &amp; DAST</a:t>
            </a:r>
          </a:p>
        </p:txBody>
      </p:sp>
      <p:sp>
        <p:nvSpPr>
          <p:cNvPr id="3" name="Espace réservé du contenu 2">
            <a:extLst>
              <a:ext uri="{FF2B5EF4-FFF2-40B4-BE49-F238E27FC236}">
                <a16:creationId xmlns:a16="http://schemas.microsoft.com/office/drawing/2014/main" id="{9418385A-E90A-0772-11CB-54C32C80FA0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1334FCE-512B-3415-D3D0-510DEA060FDE}"/>
              </a:ext>
            </a:extLst>
          </p:cNvPr>
          <p:cNvPicPr>
            <a:picLocks noChangeAspect="1"/>
          </p:cNvPicPr>
          <p:nvPr/>
        </p:nvPicPr>
        <p:blipFill>
          <a:blip r:embed="rId3"/>
          <a:stretch>
            <a:fillRect/>
          </a:stretch>
        </p:blipFill>
        <p:spPr>
          <a:xfrm>
            <a:off x="1809750" y="1825625"/>
            <a:ext cx="10382250" cy="4981575"/>
          </a:xfrm>
          <a:prstGeom prst="rect">
            <a:avLst/>
          </a:prstGeom>
        </p:spPr>
      </p:pic>
    </p:spTree>
    <p:extLst>
      <p:ext uri="{BB962C8B-B14F-4D97-AF65-F5344CB8AC3E}">
        <p14:creationId xmlns:p14="http://schemas.microsoft.com/office/powerpoint/2010/main" val="602088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9F1B04-218D-64F4-F3A0-173FC55F94E4}"/>
              </a:ext>
            </a:extLst>
          </p:cNvPr>
          <p:cNvSpPr>
            <a:spLocks noGrp="1"/>
          </p:cNvSpPr>
          <p:nvPr>
            <p:ph type="title"/>
          </p:nvPr>
        </p:nvSpPr>
        <p:spPr/>
        <p:txBody>
          <a:bodyPr/>
          <a:lstStyle/>
          <a:p>
            <a:r>
              <a:rPr lang="fr-FR" dirty="0"/>
              <a:t>Limite de dev sec </a:t>
            </a:r>
            <a:r>
              <a:rPr lang="fr-FR" dirty="0" err="1"/>
              <a:t>ops</a:t>
            </a:r>
            <a:endParaRPr lang="fr-FR" dirty="0"/>
          </a:p>
        </p:txBody>
      </p:sp>
      <p:sp>
        <p:nvSpPr>
          <p:cNvPr id="3" name="Espace réservé du contenu 2">
            <a:extLst>
              <a:ext uri="{FF2B5EF4-FFF2-40B4-BE49-F238E27FC236}">
                <a16:creationId xmlns:a16="http://schemas.microsoft.com/office/drawing/2014/main" id="{3FE2E3C3-CEE0-A041-9BCE-874CE1A59EF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679140D-2584-B419-8E98-E4F2349AB901}"/>
              </a:ext>
            </a:extLst>
          </p:cNvPr>
          <p:cNvPicPr>
            <a:picLocks noChangeAspect="1"/>
          </p:cNvPicPr>
          <p:nvPr/>
        </p:nvPicPr>
        <p:blipFill>
          <a:blip r:embed="rId3"/>
          <a:stretch>
            <a:fillRect/>
          </a:stretch>
        </p:blipFill>
        <p:spPr>
          <a:xfrm>
            <a:off x="400050" y="1362075"/>
            <a:ext cx="11791950" cy="5495925"/>
          </a:xfrm>
          <a:prstGeom prst="rect">
            <a:avLst/>
          </a:prstGeom>
        </p:spPr>
      </p:pic>
    </p:spTree>
    <p:extLst>
      <p:ext uri="{BB962C8B-B14F-4D97-AF65-F5344CB8AC3E}">
        <p14:creationId xmlns:p14="http://schemas.microsoft.com/office/powerpoint/2010/main" val="231035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37B63-A0B2-FC8A-F9B1-C1DB8E3C1EBE}"/>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FB2459A-D5CA-6C04-F52F-E4A95B20BE9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B9FFECE-F006-3361-1325-B1C9C98C5FA9}"/>
              </a:ext>
            </a:extLst>
          </p:cNvPr>
          <p:cNvPicPr>
            <a:picLocks noChangeAspect="1"/>
          </p:cNvPicPr>
          <p:nvPr/>
        </p:nvPicPr>
        <p:blipFill>
          <a:blip r:embed="rId3"/>
          <a:stretch>
            <a:fillRect/>
          </a:stretch>
        </p:blipFill>
        <p:spPr>
          <a:xfrm>
            <a:off x="2155371" y="147531"/>
            <a:ext cx="10036629" cy="6710469"/>
          </a:xfrm>
          <a:prstGeom prst="rect">
            <a:avLst/>
          </a:prstGeom>
        </p:spPr>
      </p:pic>
    </p:spTree>
    <p:extLst>
      <p:ext uri="{BB962C8B-B14F-4D97-AF65-F5344CB8AC3E}">
        <p14:creationId xmlns:p14="http://schemas.microsoft.com/office/powerpoint/2010/main" val="2028051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EC7132-DC0A-2C95-900E-D5A688F3AE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5F9B346-BA73-8EC3-11C7-8866559A145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DB87B7B-0A2D-C94A-9DD9-D4F06D230E76}"/>
              </a:ext>
            </a:extLst>
          </p:cNvPr>
          <p:cNvPicPr>
            <a:picLocks noChangeAspect="1"/>
          </p:cNvPicPr>
          <p:nvPr/>
        </p:nvPicPr>
        <p:blipFill>
          <a:blip r:embed="rId3"/>
          <a:stretch>
            <a:fillRect/>
          </a:stretch>
        </p:blipFill>
        <p:spPr>
          <a:xfrm>
            <a:off x="146957" y="611700"/>
            <a:ext cx="11917136" cy="5565263"/>
          </a:xfrm>
          <a:prstGeom prst="rect">
            <a:avLst/>
          </a:prstGeom>
        </p:spPr>
      </p:pic>
    </p:spTree>
    <p:extLst>
      <p:ext uri="{BB962C8B-B14F-4D97-AF65-F5344CB8AC3E}">
        <p14:creationId xmlns:p14="http://schemas.microsoft.com/office/powerpoint/2010/main" val="1315139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BB580F-E175-E541-6010-636DD3D49AE5}"/>
              </a:ext>
            </a:extLst>
          </p:cNvPr>
          <p:cNvSpPr>
            <a:spLocks noGrp="1"/>
          </p:cNvSpPr>
          <p:nvPr>
            <p:ph type="title"/>
          </p:nvPr>
        </p:nvSpPr>
        <p:spPr/>
        <p:txBody>
          <a:bodyPr/>
          <a:lstStyle/>
          <a:p>
            <a:r>
              <a:rPr lang="fr-FR" dirty="0"/>
              <a:t>Outils de </a:t>
            </a:r>
            <a:r>
              <a:rPr lang="fr-FR" dirty="0" err="1"/>
              <a:t>Pentest</a:t>
            </a:r>
            <a:r>
              <a:rPr lang="fr-FR" dirty="0"/>
              <a:t> automatisé</a:t>
            </a:r>
          </a:p>
        </p:txBody>
      </p:sp>
      <p:sp>
        <p:nvSpPr>
          <p:cNvPr id="3" name="Espace réservé du contenu 2">
            <a:extLst>
              <a:ext uri="{FF2B5EF4-FFF2-40B4-BE49-F238E27FC236}">
                <a16:creationId xmlns:a16="http://schemas.microsoft.com/office/drawing/2014/main" id="{06CF1C8C-F6E2-9C37-C3F6-88C3D70929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523598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CB425B3-952C-3D4D-CF1B-EFA41B8F8D11}"/>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400086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AD8C51-897C-4AF9-8CE9-54B5ADCF394A}"/>
              </a:ext>
            </a:extLst>
          </p:cNvPr>
          <p:cNvSpPr>
            <a:spLocks noGrp="1"/>
          </p:cNvSpPr>
          <p:nvPr>
            <p:ph type="title"/>
          </p:nvPr>
        </p:nvSpPr>
        <p:spPr/>
        <p:txBody>
          <a:bodyPr/>
          <a:lstStyle/>
          <a:p>
            <a:r>
              <a:rPr lang="fr-FR" dirty="0"/>
              <a:t>Web RECON et OSINT </a:t>
            </a:r>
            <a:endParaRPr lang="fr-MG" dirty="0"/>
          </a:p>
        </p:txBody>
      </p:sp>
      <p:sp>
        <p:nvSpPr>
          <p:cNvPr id="3" name="Espace réservé du contenu 2">
            <a:extLst>
              <a:ext uri="{FF2B5EF4-FFF2-40B4-BE49-F238E27FC236}">
                <a16:creationId xmlns:a16="http://schemas.microsoft.com/office/drawing/2014/main" id="{00713655-C144-4C04-A564-AC686BBA047C}"/>
              </a:ext>
            </a:extLst>
          </p:cNvPr>
          <p:cNvSpPr>
            <a:spLocks noGrp="1"/>
          </p:cNvSpPr>
          <p:nvPr>
            <p:ph idx="1"/>
          </p:nvPr>
        </p:nvSpPr>
        <p:spPr/>
        <p:txBody>
          <a:bodyPr/>
          <a:lstStyle/>
          <a:p>
            <a:endParaRPr lang="fr-MG"/>
          </a:p>
        </p:txBody>
      </p:sp>
    </p:spTree>
    <p:extLst>
      <p:ext uri="{BB962C8B-B14F-4D97-AF65-F5344CB8AC3E}">
        <p14:creationId xmlns:p14="http://schemas.microsoft.com/office/powerpoint/2010/main" val="3978575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19FE18C-E741-59CA-3FCD-5216EBE140EB}"/>
              </a:ext>
            </a:extLst>
          </p:cNvPr>
          <p:cNvPicPr>
            <a:picLocks noChangeAspect="1"/>
          </p:cNvPicPr>
          <p:nvPr/>
        </p:nvPicPr>
        <p:blipFill>
          <a:blip r:embed="rId2"/>
          <a:stretch>
            <a:fillRect/>
          </a:stretch>
        </p:blipFill>
        <p:spPr>
          <a:xfrm>
            <a:off x="0" y="272969"/>
            <a:ext cx="12192000" cy="6312061"/>
          </a:xfrm>
          <a:prstGeom prst="rect">
            <a:avLst/>
          </a:prstGeom>
        </p:spPr>
      </p:pic>
    </p:spTree>
    <p:extLst>
      <p:ext uri="{BB962C8B-B14F-4D97-AF65-F5344CB8AC3E}">
        <p14:creationId xmlns:p14="http://schemas.microsoft.com/office/powerpoint/2010/main" val="274756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F11868-6AC9-99A3-59FB-8F78EDA18134}"/>
              </a:ext>
            </a:extLst>
          </p:cNvPr>
          <p:cNvSpPr>
            <a:spLocks noGrp="1"/>
          </p:cNvSpPr>
          <p:nvPr>
            <p:ph type="title"/>
          </p:nvPr>
        </p:nvSpPr>
        <p:spPr/>
        <p:txBody>
          <a:bodyPr/>
          <a:lstStyle/>
          <a:p>
            <a:r>
              <a:rPr lang="fr-FR" dirty="0"/>
              <a:t>DEV -&gt; Time To </a:t>
            </a:r>
            <a:r>
              <a:rPr lang="fr-FR" dirty="0" err="1"/>
              <a:t>market</a:t>
            </a:r>
            <a:r>
              <a:rPr lang="fr-FR" dirty="0"/>
              <a:t> réduit</a:t>
            </a:r>
          </a:p>
        </p:txBody>
      </p:sp>
      <p:sp>
        <p:nvSpPr>
          <p:cNvPr id="3" name="Espace réservé du contenu 2">
            <a:extLst>
              <a:ext uri="{FF2B5EF4-FFF2-40B4-BE49-F238E27FC236}">
                <a16:creationId xmlns:a16="http://schemas.microsoft.com/office/drawing/2014/main" id="{4D39BD35-9C4A-ADF3-0AF2-315686E5EC0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3C5F64C-25A4-AECF-AD93-0BAB170296C8}"/>
              </a:ext>
            </a:extLst>
          </p:cNvPr>
          <p:cNvPicPr>
            <a:picLocks noChangeAspect="1"/>
          </p:cNvPicPr>
          <p:nvPr/>
        </p:nvPicPr>
        <p:blipFill>
          <a:blip r:embed="rId3"/>
          <a:stretch>
            <a:fillRect/>
          </a:stretch>
        </p:blipFill>
        <p:spPr>
          <a:xfrm>
            <a:off x="0" y="1567430"/>
            <a:ext cx="5556869" cy="2897641"/>
          </a:xfrm>
          <a:prstGeom prst="rect">
            <a:avLst/>
          </a:prstGeom>
        </p:spPr>
      </p:pic>
      <p:pic>
        <p:nvPicPr>
          <p:cNvPr id="7" name="Image 6">
            <a:extLst>
              <a:ext uri="{FF2B5EF4-FFF2-40B4-BE49-F238E27FC236}">
                <a16:creationId xmlns:a16="http://schemas.microsoft.com/office/drawing/2014/main" id="{F85F1E78-5B9F-703F-18F2-1714A64995C4}"/>
              </a:ext>
            </a:extLst>
          </p:cNvPr>
          <p:cNvPicPr>
            <a:picLocks noChangeAspect="1"/>
          </p:cNvPicPr>
          <p:nvPr/>
        </p:nvPicPr>
        <p:blipFill>
          <a:blip r:embed="rId4"/>
          <a:stretch>
            <a:fillRect/>
          </a:stretch>
        </p:blipFill>
        <p:spPr>
          <a:xfrm>
            <a:off x="5556869" y="2821465"/>
            <a:ext cx="6635131" cy="4023836"/>
          </a:xfrm>
          <a:prstGeom prst="rect">
            <a:avLst/>
          </a:prstGeom>
        </p:spPr>
      </p:pic>
    </p:spTree>
    <p:extLst>
      <p:ext uri="{BB962C8B-B14F-4D97-AF65-F5344CB8AC3E}">
        <p14:creationId xmlns:p14="http://schemas.microsoft.com/office/powerpoint/2010/main" val="337915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8D43DF7-5C01-FD2A-5368-91BDC05129E6}"/>
              </a:ext>
            </a:extLst>
          </p:cNvPr>
          <p:cNvPicPr>
            <a:picLocks noChangeAspect="1"/>
          </p:cNvPicPr>
          <p:nvPr/>
        </p:nvPicPr>
        <p:blipFill>
          <a:blip r:embed="rId2"/>
          <a:stretch>
            <a:fillRect/>
          </a:stretch>
        </p:blipFill>
        <p:spPr>
          <a:xfrm>
            <a:off x="535030" y="83976"/>
            <a:ext cx="10580645" cy="6364449"/>
          </a:xfrm>
          <a:prstGeom prst="rect">
            <a:avLst/>
          </a:prstGeom>
        </p:spPr>
      </p:pic>
    </p:spTree>
    <p:extLst>
      <p:ext uri="{BB962C8B-B14F-4D97-AF65-F5344CB8AC3E}">
        <p14:creationId xmlns:p14="http://schemas.microsoft.com/office/powerpoint/2010/main" val="171716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A3BC39-B055-6345-6083-EA7CB9029157}"/>
              </a:ext>
            </a:extLst>
          </p:cNvPr>
          <p:cNvPicPr>
            <a:picLocks noChangeAspect="1"/>
          </p:cNvPicPr>
          <p:nvPr/>
        </p:nvPicPr>
        <p:blipFill>
          <a:blip r:embed="rId2"/>
          <a:stretch>
            <a:fillRect/>
          </a:stretch>
        </p:blipFill>
        <p:spPr>
          <a:xfrm>
            <a:off x="861391" y="0"/>
            <a:ext cx="10469217" cy="6858000"/>
          </a:xfrm>
          <a:prstGeom prst="rect">
            <a:avLst/>
          </a:prstGeom>
        </p:spPr>
      </p:pic>
    </p:spTree>
    <p:extLst>
      <p:ext uri="{BB962C8B-B14F-4D97-AF65-F5344CB8AC3E}">
        <p14:creationId xmlns:p14="http://schemas.microsoft.com/office/powerpoint/2010/main" val="8382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A6EE607-2B74-C15D-27D1-2B0E527B8ABA}"/>
              </a:ext>
            </a:extLst>
          </p:cNvPr>
          <p:cNvPicPr>
            <a:picLocks noChangeAspect="1"/>
          </p:cNvPicPr>
          <p:nvPr/>
        </p:nvPicPr>
        <p:blipFill>
          <a:blip r:embed="rId2"/>
          <a:stretch>
            <a:fillRect/>
          </a:stretch>
        </p:blipFill>
        <p:spPr>
          <a:xfrm>
            <a:off x="0" y="214946"/>
            <a:ext cx="12192000" cy="6428107"/>
          </a:xfrm>
          <a:prstGeom prst="rect">
            <a:avLst/>
          </a:prstGeom>
        </p:spPr>
      </p:pic>
    </p:spTree>
    <p:extLst>
      <p:ext uri="{BB962C8B-B14F-4D97-AF65-F5344CB8AC3E}">
        <p14:creationId xmlns:p14="http://schemas.microsoft.com/office/powerpoint/2010/main" val="4204819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2DA0BD0-0A67-1216-ADF4-00B26D180A72}"/>
              </a:ext>
            </a:extLst>
          </p:cNvPr>
          <p:cNvPicPr>
            <a:picLocks noChangeAspect="1"/>
          </p:cNvPicPr>
          <p:nvPr/>
        </p:nvPicPr>
        <p:blipFill>
          <a:blip r:embed="rId2"/>
          <a:stretch>
            <a:fillRect/>
          </a:stretch>
        </p:blipFill>
        <p:spPr>
          <a:xfrm>
            <a:off x="0" y="210844"/>
            <a:ext cx="12192000" cy="6436311"/>
          </a:xfrm>
          <a:prstGeom prst="rect">
            <a:avLst/>
          </a:prstGeom>
        </p:spPr>
      </p:pic>
    </p:spTree>
    <p:extLst>
      <p:ext uri="{BB962C8B-B14F-4D97-AF65-F5344CB8AC3E}">
        <p14:creationId xmlns:p14="http://schemas.microsoft.com/office/powerpoint/2010/main" val="2518166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AF97D38-D512-06D8-B201-5ECD39C344D5}"/>
              </a:ext>
            </a:extLst>
          </p:cNvPr>
          <p:cNvPicPr>
            <a:picLocks noChangeAspect="1"/>
          </p:cNvPicPr>
          <p:nvPr/>
        </p:nvPicPr>
        <p:blipFill>
          <a:blip r:embed="rId2"/>
          <a:stretch>
            <a:fillRect/>
          </a:stretch>
        </p:blipFill>
        <p:spPr>
          <a:xfrm>
            <a:off x="1543050" y="376237"/>
            <a:ext cx="9105900" cy="6105525"/>
          </a:xfrm>
          <a:prstGeom prst="rect">
            <a:avLst/>
          </a:prstGeom>
        </p:spPr>
      </p:pic>
    </p:spTree>
    <p:extLst>
      <p:ext uri="{BB962C8B-B14F-4D97-AF65-F5344CB8AC3E}">
        <p14:creationId xmlns:p14="http://schemas.microsoft.com/office/powerpoint/2010/main" val="1945375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30641E-651C-E8D3-299A-4F8804C048DC}"/>
              </a:ext>
            </a:extLst>
          </p:cNvPr>
          <p:cNvPicPr>
            <a:picLocks noChangeAspect="1"/>
          </p:cNvPicPr>
          <p:nvPr/>
        </p:nvPicPr>
        <p:blipFill>
          <a:blip r:embed="rId2"/>
          <a:stretch>
            <a:fillRect/>
          </a:stretch>
        </p:blipFill>
        <p:spPr>
          <a:xfrm>
            <a:off x="2105025" y="1498729"/>
            <a:ext cx="7981950" cy="3543300"/>
          </a:xfrm>
          <a:prstGeom prst="rect">
            <a:avLst/>
          </a:prstGeom>
        </p:spPr>
      </p:pic>
    </p:spTree>
    <p:extLst>
      <p:ext uri="{BB962C8B-B14F-4D97-AF65-F5344CB8AC3E}">
        <p14:creationId xmlns:p14="http://schemas.microsoft.com/office/powerpoint/2010/main" val="2520196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293E9-1200-48C4-9460-70FD51883520}"/>
              </a:ext>
            </a:extLst>
          </p:cNvPr>
          <p:cNvSpPr>
            <a:spLocks noGrp="1"/>
          </p:cNvSpPr>
          <p:nvPr>
            <p:ph type="title"/>
          </p:nvPr>
        </p:nvSpPr>
        <p:spPr/>
        <p:txBody>
          <a:bodyPr/>
          <a:lstStyle/>
          <a:p>
            <a:r>
              <a:rPr lang="fr-FR" dirty="0"/>
              <a:t>NSLOOKUP</a:t>
            </a:r>
            <a:endParaRPr lang="fr-MG" dirty="0"/>
          </a:p>
        </p:txBody>
      </p:sp>
      <p:sp>
        <p:nvSpPr>
          <p:cNvPr id="3" name="Espace réservé du contenu 2">
            <a:extLst>
              <a:ext uri="{FF2B5EF4-FFF2-40B4-BE49-F238E27FC236}">
                <a16:creationId xmlns:a16="http://schemas.microsoft.com/office/drawing/2014/main" id="{88FDDBA2-61CC-44DA-B122-E604862E5905}"/>
              </a:ext>
            </a:extLst>
          </p:cNvPr>
          <p:cNvSpPr>
            <a:spLocks noGrp="1"/>
          </p:cNvSpPr>
          <p:nvPr>
            <p:ph idx="1"/>
          </p:nvPr>
        </p:nvSpPr>
        <p:spPr/>
        <p:txBody>
          <a:bodyPr/>
          <a:lstStyle/>
          <a:p>
            <a:endParaRPr lang="fr-MG"/>
          </a:p>
        </p:txBody>
      </p:sp>
      <p:pic>
        <p:nvPicPr>
          <p:cNvPr id="4" name="Image 3">
            <a:extLst>
              <a:ext uri="{FF2B5EF4-FFF2-40B4-BE49-F238E27FC236}">
                <a16:creationId xmlns:a16="http://schemas.microsoft.com/office/drawing/2014/main" id="{C2AA49BA-A8BE-4308-9D56-27B84D4D987D}"/>
              </a:ext>
            </a:extLst>
          </p:cNvPr>
          <p:cNvPicPr>
            <a:picLocks noChangeAspect="1"/>
          </p:cNvPicPr>
          <p:nvPr/>
        </p:nvPicPr>
        <p:blipFill>
          <a:blip r:embed="rId2"/>
          <a:stretch>
            <a:fillRect/>
          </a:stretch>
        </p:blipFill>
        <p:spPr>
          <a:xfrm>
            <a:off x="2286237" y="1825625"/>
            <a:ext cx="9905764" cy="5037691"/>
          </a:xfrm>
          <a:prstGeom prst="rect">
            <a:avLst/>
          </a:prstGeom>
        </p:spPr>
      </p:pic>
    </p:spTree>
    <p:extLst>
      <p:ext uri="{BB962C8B-B14F-4D97-AF65-F5344CB8AC3E}">
        <p14:creationId xmlns:p14="http://schemas.microsoft.com/office/powerpoint/2010/main" val="2193273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A8BDCB-C976-81F7-4E1C-6B526BDC4828}"/>
              </a:ext>
            </a:extLst>
          </p:cNvPr>
          <p:cNvPicPr>
            <a:picLocks noChangeAspect="1"/>
          </p:cNvPicPr>
          <p:nvPr/>
        </p:nvPicPr>
        <p:blipFill>
          <a:blip r:embed="rId2"/>
          <a:stretch>
            <a:fillRect/>
          </a:stretch>
        </p:blipFill>
        <p:spPr>
          <a:xfrm>
            <a:off x="1604962" y="452437"/>
            <a:ext cx="8982075" cy="5953125"/>
          </a:xfrm>
          <a:prstGeom prst="rect">
            <a:avLst/>
          </a:prstGeom>
        </p:spPr>
      </p:pic>
    </p:spTree>
    <p:extLst>
      <p:ext uri="{BB962C8B-B14F-4D97-AF65-F5344CB8AC3E}">
        <p14:creationId xmlns:p14="http://schemas.microsoft.com/office/powerpoint/2010/main" val="3699825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5FFEBD-0F31-E2E0-3D57-E7EB866FC131}"/>
              </a:ext>
            </a:extLst>
          </p:cNvPr>
          <p:cNvPicPr>
            <a:picLocks noChangeAspect="1"/>
          </p:cNvPicPr>
          <p:nvPr/>
        </p:nvPicPr>
        <p:blipFill>
          <a:blip r:embed="rId2"/>
          <a:stretch>
            <a:fillRect/>
          </a:stretch>
        </p:blipFill>
        <p:spPr>
          <a:xfrm>
            <a:off x="0" y="501878"/>
            <a:ext cx="12192000" cy="5854243"/>
          </a:xfrm>
          <a:prstGeom prst="rect">
            <a:avLst/>
          </a:prstGeom>
        </p:spPr>
      </p:pic>
    </p:spTree>
    <p:extLst>
      <p:ext uri="{BB962C8B-B14F-4D97-AF65-F5344CB8AC3E}">
        <p14:creationId xmlns:p14="http://schemas.microsoft.com/office/powerpoint/2010/main" val="2895229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634C8B0-9ECC-9B16-48F6-F4ECCFB08EA3}"/>
              </a:ext>
            </a:extLst>
          </p:cNvPr>
          <p:cNvPicPr>
            <a:picLocks noChangeAspect="1"/>
          </p:cNvPicPr>
          <p:nvPr/>
        </p:nvPicPr>
        <p:blipFill>
          <a:blip r:embed="rId2"/>
          <a:stretch>
            <a:fillRect/>
          </a:stretch>
        </p:blipFill>
        <p:spPr>
          <a:xfrm>
            <a:off x="196841" y="18662"/>
            <a:ext cx="11798317" cy="6858000"/>
          </a:xfrm>
          <a:prstGeom prst="rect">
            <a:avLst/>
          </a:prstGeom>
        </p:spPr>
      </p:pic>
    </p:spTree>
    <p:extLst>
      <p:ext uri="{BB962C8B-B14F-4D97-AF65-F5344CB8AC3E}">
        <p14:creationId xmlns:p14="http://schemas.microsoft.com/office/powerpoint/2010/main" val="141712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4863DC-93CE-1FDB-A38F-F7B9F3CBD41C}"/>
              </a:ext>
            </a:extLst>
          </p:cNvPr>
          <p:cNvSpPr>
            <a:spLocks noGrp="1"/>
          </p:cNvSpPr>
          <p:nvPr>
            <p:ph type="title"/>
          </p:nvPr>
        </p:nvSpPr>
        <p:spPr/>
        <p:txBody>
          <a:bodyPr/>
          <a:lstStyle/>
          <a:p>
            <a:r>
              <a:rPr lang="fr-FR" dirty="0"/>
              <a:t>OPS</a:t>
            </a:r>
          </a:p>
        </p:txBody>
      </p:sp>
      <p:sp>
        <p:nvSpPr>
          <p:cNvPr id="3" name="Espace réservé du contenu 2">
            <a:extLst>
              <a:ext uri="{FF2B5EF4-FFF2-40B4-BE49-F238E27FC236}">
                <a16:creationId xmlns:a16="http://schemas.microsoft.com/office/drawing/2014/main" id="{D196867F-6ECF-E9FA-FD6A-2B9276FACBA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E4336C5-B6B8-05FE-9ECE-057806356256}"/>
              </a:ext>
            </a:extLst>
          </p:cNvPr>
          <p:cNvPicPr>
            <a:picLocks noChangeAspect="1"/>
          </p:cNvPicPr>
          <p:nvPr/>
        </p:nvPicPr>
        <p:blipFill>
          <a:blip r:embed="rId3"/>
          <a:stretch>
            <a:fillRect/>
          </a:stretch>
        </p:blipFill>
        <p:spPr>
          <a:xfrm>
            <a:off x="129948" y="1825625"/>
            <a:ext cx="6772275" cy="3409950"/>
          </a:xfrm>
          <a:prstGeom prst="rect">
            <a:avLst/>
          </a:prstGeom>
        </p:spPr>
      </p:pic>
    </p:spTree>
    <p:extLst>
      <p:ext uri="{BB962C8B-B14F-4D97-AF65-F5344CB8AC3E}">
        <p14:creationId xmlns:p14="http://schemas.microsoft.com/office/powerpoint/2010/main" val="29159091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51377D-435A-CDE8-F607-72AFBC38BE6C}"/>
              </a:ext>
            </a:extLst>
          </p:cNvPr>
          <p:cNvPicPr>
            <a:picLocks noChangeAspect="1"/>
          </p:cNvPicPr>
          <p:nvPr/>
        </p:nvPicPr>
        <p:blipFill>
          <a:blip r:embed="rId2"/>
          <a:stretch>
            <a:fillRect/>
          </a:stretch>
        </p:blipFill>
        <p:spPr>
          <a:xfrm>
            <a:off x="46020" y="190153"/>
            <a:ext cx="12145980" cy="6453244"/>
          </a:xfrm>
          <a:prstGeom prst="rect">
            <a:avLst/>
          </a:prstGeom>
        </p:spPr>
      </p:pic>
    </p:spTree>
    <p:extLst>
      <p:ext uri="{BB962C8B-B14F-4D97-AF65-F5344CB8AC3E}">
        <p14:creationId xmlns:p14="http://schemas.microsoft.com/office/powerpoint/2010/main" val="938911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E5035F-B4BE-72D6-EA8E-FB63CD04C4BD}"/>
              </a:ext>
            </a:extLst>
          </p:cNvPr>
          <p:cNvPicPr>
            <a:picLocks noChangeAspect="1"/>
          </p:cNvPicPr>
          <p:nvPr/>
        </p:nvPicPr>
        <p:blipFill>
          <a:blip r:embed="rId2"/>
          <a:stretch>
            <a:fillRect/>
          </a:stretch>
        </p:blipFill>
        <p:spPr>
          <a:xfrm>
            <a:off x="74644" y="348901"/>
            <a:ext cx="12117355" cy="6198380"/>
          </a:xfrm>
          <a:prstGeom prst="rect">
            <a:avLst/>
          </a:prstGeom>
        </p:spPr>
      </p:pic>
    </p:spTree>
    <p:extLst>
      <p:ext uri="{BB962C8B-B14F-4D97-AF65-F5344CB8AC3E}">
        <p14:creationId xmlns:p14="http://schemas.microsoft.com/office/powerpoint/2010/main" val="906552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9D2451-37A4-C468-2F35-45A4A1EF5FFB}"/>
              </a:ext>
            </a:extLst>
          </p:cNvPr>
          <p:cNvPicPr>
            <a:picLocks noChangeAspect="1"/>
          </p:cNvPicPr>
          <p:nvPr/>
        </p:nvPicPr>
        <p:blipFill>
          <a:blip r:embed="rId2"/>
          <a:stretch>
            <a:fillRect/>
          </a:stretch>
        </p:blipFill>
        <p:spPr>
          <a:xfrm>
            <a:off x="293623" y="138015"/>
            <a:ext cx="10857722" cy="647700"/>
          </a:xfrm>
          <a:prstGeom prst="rect">
            <a:avLst/>
          </a:prstGeom>
        </p:spPr>
      </p:pic>
      <p:pic>
        <p:nvPicPr>
          <p:cNvPr id="5" name="Image 4">
            <a:extLst>
              <a:ext uri="{FF2B5EF4-FFF2-40B4-BE49-F238E27FC236}">
                <a16:creationId xmlns:a16="http://schemas.microsoft.com/office/drawing/2014/main" id="{2CD3EF7F-5F65-4B64-F436-156F013658CB}"/>
              </a:ext>
            </a:extLst>
          </p:cNvPr>
          <p:cNvPicPr>
            <a:picLocks noChangeAspect="1"/>
          </p:cNvPicPr>
          <p:nvPr/>
        </p:nvPicPr>
        <p:blipFill>
          <a:blip r:embed="rId3"/>
          <a:stretch>
            <a:fillRect/>
          </a:stretch>
        </p:blipFill>
        <p:spPr>
          <a:xfrm>
            <a:off x="293623" y="911137"/>
            <a:ext cx="10857722" cy="5808848"/>
          </a:xfrm>
          <a:prstGeom prst="rect">
            <a:avLst/>
          </a:prstGeom>
        </p:spPr>
      </p:pic>
    </p:spTree>
    <p:extLst>
      <p:ext uri="{BB962C8B-B14F-4D97-AF65-F5344CB8AC3E}">
        <p14:creationId xmlns:p14="http://schemas.microsoft.com/office/powerpoint/2010/main" val="1876115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7EC0AEF-8BED-3D18-FA4A-5F7957F7ED58}"/>
              </a:ext>
            </a:extLst>
          </p:cNvPr>
          <p:cNvPicPr>
            <a:picLocks noChangeAspect="1"/>
          </p:cNvPicPr>
          <p:nvPr/>
        </p:nvPicPr>
        <p:blipFill>
          <a:blip r:embed="rId3"/>
          <a:stretch>
            <a:fillRect/>
          </a:stretch>
        </p:blipFill>
        <p:spPr>
          <a:xfrm>
            <a:off x="1500187" y="319087"/>
            <a:ext cx="9191625" cy="6219825"/>
          </a:xfrm>
          <a:prstGeom prst="rect">
            <a:avLst/>
          </a:prstGeom>
        </p:spPr>
      </p:pic>
    </p:spTree>
    <p:extLst>
      <p:ext uri="{BB962C8B-B14F-4D97-AF65-F5344CB8AC3E}">
        <p14:creationId xmlns:p14="http://schemas.microsoft.com/office/powerpoint/2010/main" val="3214908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1A59525-90F3-ED1A-7A38-3041E783C649}"/>
              </a:ext>
            </a:extLst>
          </p:cNvPr>
          <p:cNvPicPr>
            <a:picLocks noChangeAspect="1"/>
          </p:cNvPicPr>
          <p:nvPr/>
        </p:nvPicPr>
        <p:blipFill>
          <a:blip r:embed="rId2"/>
          <a:stretch>
            <a:fillRect/>
          </a:stretch>
        </p:blipFill>
        <p:spPr>
          <a:xfrm>
            <a:off x="2714625" y="109537"/>
            <a:ext cx="6762750" cy="6638925"/>
          </a:xfrm>
          <a:prstGeom prst="rect">
            <a:avLst/>
          </a:prstGeom>
        </p:spPr>
      </p:pic>
    </p:spTree>
    <p:extLst>
      <p:ext uri="{BB962C8B-B14F-4D97-AF65-F5344CB8AC3E}">
        <p14:creationId xmlns:p14="http://schemas.microsoft.com/office/powerpoint/2010/main" val="1774198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252A16-80E3-7F95-7A95-7546D2A54A9F}"/>
              </a:ext>
            </a:extLst>
          </p:cNvPr>
          <p:cNvPicPr>
            <a:picLocks noChangeAspect="1"/>
          </p:cNvPicPr>
          <p:nvPr/>
        </p:nvPicPr>
        <p:blipFill>
          <a:blip r:embed="rId2"/>
          <a:stretch>
            <a:fillRect/>
          </a:stretch>
        </p:blipFill>
        <p:spPr>
          <a:xfrm>
            <a:off x="598023" y="681136"/>
            <a:ext cx="11394632" cy="5868080"/>
          </a:xfrm>
          <a:prstGeom prst="rect">
            <a:avLst/>
          </a:prstGeom>
        </p:spPr>
      </p:pic>
    </p:spTree>
    <p:extLst>
      <p:ext uri="{BB962C8B-B14F-4D97-AF65-F5344CB8AC3E}">
        <p14:creationId xmlns:p14="http://schemas.microsoft.com/office/powerpoint/2010/main" val="1677633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793D318-D213-E0AB-FAC7-7CEF48F61893}"/>
              </a:ext>
            </a:extLst>
          </p:cNvPr>
          <p:cNvPicPr>
            <a:picLocks noChangeAspect="1"/>
          </p:cNvPicPr>
          <p:nvPr/>
        </p:nvPicPr>
        <p:blipFill>
          <a:blip r:embed="rId2"/>
          <a:stretch>
            <a:fillRect/>
          </a:stretch>
        </p:blipFill>
        <p:spPr>
          <a:xfrm>
            <a:off x="2828925" y="1614487"/>
            <a:ext cx="6534150" cy="3629025"/>
          </a:xfrm>
          <a:prstGeom prst="rect">
            <a:avLst/>
          </a:prstGeom>
        </p:spPr>
      </p:pic>
    </p:spTree>
    <p:extLst>
      <p:ext uri="{BB962C8B-B14F-4D97-AF65-F5344CB8AC3E}">
        <p14:creationId xmlns:p14="http://schemas.microsoft.com/office/powerpoint/2010/main" val="4222805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B7A3A99-D437-A787-DBA1-80DCE66FACC8}"/>
              </a:ext>
            </a:extLst>
          </p:cNvPr>
          <p:cNvPicPr>
            <a:picLocks noChangeAspect="1"/>
          </p:cNvPicPr>
          <p:nvPr/>
        </p:nvPicPr>
        <p:blipFill rotWithShape="1">
          <a:blip r:embed="rId2"/>
          <a:srcRect t="12204"/>
          <a:stretch/>
        </p:blipFill>
        <p:spPr>
          <a:xfrm>
            <a:off x="257271" y="438539"/>
            <a:ext cx="11545253" cy="5393094"/>
          </a:xfrm>
          <a:prstGeom prst="rect">
            <a:avLst/>
          </a:prstGeom>
        </p:spPr>
      </p:pic>
    </p:spTree>
    <p:extLst>
      <p:ext uri="{BB962C8B-B14F-4D97-AF65-F5344CB8AC3E}">
        <p14:creationId xmlns:p14="http://schemas.microsoft.com/office/powerpoint/2010/main" val="303510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0E08-B2B0-B02C-16EE-3A6821910EA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5E3200C-E5C0-9922-1A29-85FABEFB0E3E}"/>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3E01B73-C9F7-DED8-3129-E495F05A739D}"/>
              </a:ext>
            </a:extLst>
          </p:cNvPr>
          <p:cNvPicPr>
            <a:picLocks noChangeAspect="1"/>
          </p:cNvPicPr>
          <p:nvPr/>
        </p:nvPicPr>
        <p:blipFill>
          <a:blip r:embed="rId3"/>
          <a:stretch>
            <a:fillRect/>
          </a:stretch>
        </p:blipFill>
        <p:spPr>
          <a:xfrm>
            <a:off x="1" y="109651"/>
            <a:ext cx="6449786" cy="3129931"/>
          </a:xfrm>
          <a:prstGeom prst="rect">
            <a:avLst/>
          </a:prstGeom>
        </p:spPr>
      </p:pic>
      <p:pic>
        <p:nvPicPr>
          <p:cNvPr id="7" name="Image 6">
            <a:extLst>
              <a:ext uri="{FF2B5EF4-FFF2-40B4-BE49-F238E27FC236}">
                <a16:creationId xmlns:a16="http://schemas.microsoft.com/office/drawing/2014/main" id="{36C8EBC4-2EB6-BCAB-4F71-A7D6FE8BD485}"/>
              </a:ext>
            </a:extLst>
          </p:cNvPr>
          <p:cNvPicPr>
            <a:picLocks noChangeAspect="1"/>
          </p:cNvPicPr>
          <p:nvPr/>
        </p:nvPicPr>
        <p:blipFill>
          <a:blip r:embed="rId4"/>
          <a:stretch>
            <a:fillRect/>
          </a:stretch>
        </p:blipFill>
        <p:spPr>
          <a:xfrm>
            <a:off x="5306786" y="3120235"/>
            <a:ext cx="6923314" cy="3859549"/>
          </a:xfrm>
          <a:prstGeom prst="rect">
            <a:avLst/>
          </a:prstGeom>
        </p:spPr>
      </p:pic>
    </p:spTree>
    <p:extLst>
      <p:ext uri="{BB962C8B-B14F-4D97-AF65-F5344CB8AC3E}">
        <p14:creationId xmlns:p14="http://schemas.microsoft.com/office/powerpoint/2010/main" val="368597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CB147E-0B75-A4ED-A41E-89F4D26411F7}"/>
              </a:ext>
            </a:extLst>
          </p:cNvPr>
          <p:cNvSpPr>
            <a:spLocks noGrp="1"/>
          </p:cNvSpPr>
          <p:nvPr>
            <p:ph type="title"/>
          </p:nvPr>
        </p:nvSpPr>
        <p:spPr/>
        <p:txBody>
          <a:bodyPr/>
          <a:lstStyle/>
          <a:p>
            <a:r>
              <a:rPr lang="fr-FR" dirty="0"/>
              <a:t>Création de valeur</a:t>
            </a:r>
          </a:p>
        </p:txBody>
      </p:sp>
      <p:sp>
        <p:nvSpPr>
          <p:cNvPr id="3" name="Espace réservé du contenu 2">
            <a:extLst>
              <a:ext uri="{FF2B5EF4-FFF2-40B4-BE49-F238E27FC236}">
                <a16:creationId xmlns:a16="http://schemas.microsoft.com/office/drawing/2014/main" id="{5898ADC6-14B2-4065-0A4C-3923A031939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34CFC23-755C-3BFC-BDC0-DA53AC9C5C33}"/>
              </a:ext>
            </a:extLst>
          </p:cNvPr>
          <p:cNvPicPr>
            <a:picLocks noChangeAspect="1"/>
          </p:cNvPicPr>
          <p:nvPr/>
        </p:nvPicPr>
        <p:blipFill>
          <a:blip r:embed="rId3"/>
          <a:stretch>
            <a:fillRect/>
          </a:stretch>
        </p:blipFill>
        <p:spPr>
          <a:xfrm>
            <a:off x="6210300" y="619125"/>
            <a:ext cx="5981700" cy="6238875"/>
          </a:xfrm>
          <a:prstGeom prst="rect">
            <a:avLst/>
          </a:prstGeom>
        </p:spPr>
      </p:pic>
    </p:spTree>
    <p:extLst>
      <p:ext uri="{BB962C8B-B14F-4D97-AF65-F5344CB8AC3E}">
        <p14:creationId xmlns:p14="http://schemas.microsoft.com/office/powerpoint/2010/main" val="244769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76916-D21F-63CC-0FCC-BCAFA5F75982}"/>
              </a:ext>
            </a:extLst>
          </p:cNvPr>
          <p:cNvSpPr>
            <a:spLocks noGrp="1"/>
          </p:cNvSpPr>
          <p:nvPr>
            <p:ph type="title"/>
          </p:nvPr>
        </p:nvSpPr>
        <p:spPr/>
        <p:txBody>
          <a:bodyPr/>
          <a:lstStyle/>
          <a:p>
            <a:r>
              <a:rPr lang="fr-FR" dirty="0"/>
              <a:t>3cannaux</a:t>
            </a:r>
          </a:p>
        </p:txBody>
      </p:sp>
      <p:sp>
        <p:nvSpPr>
          <p:cNvPr id="3" name="Espace réservé du contenu 2">
            <a:extLst>
              <a:ext uri="{FF2B5EF4-FFF2-40B4-BE49-F238E27FC236}">
                <a16:creationId xmlns:a16="http://schemas.microsoft.com/office/drawing/2014/main" id="{C9BA7511-C684-5C61-5D17-B6E8377E812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D55E546-3BF3-C424-05AD-A263AE316B68}"/>
              </a:ext>
            </a:extLst>
          </p:cNvPr>
          <p:cNvPicPr>
            <a:picLocks noChangeAspect="1"/>
          </p:cNvPicPr>
          <p:nvPr/>
        </p:nvPicPr>
        <p:blipFill>
          <a:blip r:embed="rId3"/>
          <a:stretch>
            <a:fillRect/>
          </a:stretch>
        </p:blipFill>
        <p:spPr>
          <a:xfrm>
            <a:off x="2400300" y="1282778"/>
            <a:ext cx="9791700" cy="5575221"/>
          </a:xfrm>
          <a:prstGeom prst="rect">
            <a:avLst/>
          </a:prstGeom>
        </p:spPr>
      </p:pic>
    </p:spTree>
    <p:extLst>
      <p:ext uri="{BB962C8B-B14F-4D97-AF65-F5344CB8AC3E}">
        <p14:creationId xmlns:p14="http://schemas.microsoft.com/office/powerpoint/2010/main" val="268837297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3559</Words>
  <Application>Microsoft Office PowerPoint</Application>
  <PresentationFormat>Grand écran</PresentationFormat>
  <Paragraphs>687</Paragraphs>
  <Slides>67</Slides>
  <Notes>45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67</vt:i4>
      </vt:variant>
    </vt:vector>
  </HeadingPairs>
  <TitlesOfParts>
    <vt:vector size="71" baseType="lpstr">
      <vt:lpstr>Arial</vt:lpstr>
      <vt:lpstr>Calibri</vt:lpstr>
      <vt:lpstr>Calibri Light</vt:lpstr>
      <vt:lpstr>Thème Office</vt:lpstr>
      <vt:lpstr>DEVOPS et DEV_SEC_OPS orienté CI</vt:lpstr>
      <vt:lpstr>DEVOPS</vt:lpstr>
      <vt:lpstr>Explication d’une entreprise sans devOPS</vt:lpstr>
      <vt:lpstr>Présentation PowerPoint</vt:lpstr>
      <vt:lpstr>DEV -&gt; Time To market réduit</vt:lpstr>
      <vt:lpstr>OPS</vt:lpstr>
      <vt:lpstr>Présentation PowerPoint</vt:lpstr>
      <vt:lpstr>Création de valeur</vt:lpstr>
      <vt:lpstr>3cannaux</vt:lpstr>
      <vt:lpstr>5 principes de collaboration</vt:lpstr>
      <vt:lpstr>Collaboration</vt:lpstr>
      <vt:lpstr>Valeur ajoutée</vt:lpstr>
      <vt:lpstr>Principe du partage</vt:lpstr>
      <vt:lpstr>Métrique</vt:lpstr>
      <vt:lpstr>Automatisation</vt:lpstr>
      <vt:lpstr>Déploiement continu</vt:lpstr>
      <vt:lpstr>Bonne intéraction</vt:lpstr>
      <vt:lpstr>Présentation PowerPoint</vt:lpstr>
      <vt:lpstr>Présentation PowerPoint</vt:lpstr>
      <vt:lpstr>CI/CD</vt:lpstr>
      <vt:lpstr>Présentation PowerPoint</vt:lpstr>
      <vt:lpstr>Problème : c’est long ? -&gt; DEVOPS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Résumé CI/CD</vt:lpstr>
      <vt:lpstr>Résumé CI/CD</vt:lpstr>
      <vt:lpstr>DEV SEC OPS CI/CD</vt:lpstr>
      <vt:lpstr>Présentation PowerPoint</vt:lpstr>
      <vt:lpstr>Présentation PowerPoint</vt:lpstr>
      <vt:lpstr>Sécurité ?</vt:lpstr>
      <vt:lpstr>Présentation PowerPoint</vt:lpstr>
      <vt:lpstr>DEV SEC OPS</vt:lpstr>
      <vt:lpstr>Présentation PowerPoint</vt:lpstr>
      <vt:lpstr>Présentation PowerPoint</vt:lpstr>
      <vt:lpstr>Outils utilisés</vt:lpstr>
      <vt:lpstr>Automatisation de sécurité</vt:lpstr>
      <vt:lpstr>SAST &amp; DAST</vt:lpstr>
      <vt:lpstr>Limite de dev sec ops</vt:lpstr>
      <vt:lpstr>Présentation PowerPoint</vt:lpstr>
      <vt:lpstr>Présentation PowerPoint</vt:lpstr>
      <vt:lpstr>Outils de Pentest automatisé</vt:lpstr>
      <vt:lpstr>Présentation PowerPoint</vt:lpstr>
      <vt:lpstr>Web RECON et OSINT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NSLOOKUP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Sitraka</dc:creator>
  <cp:lastModifiedBy>Sitraka</cp:lastModifiedBy>
  <cp:revision>118</cp:revision>
  <dcterms:created xsi:type="dcterms:W3CDTF">2025-01-15T00:45:02Z</dcterms:created>
  <dcterms:modified xsi:type="dcterms:W3CDTF">2025-01-15T05:18:10Z</dcterms:modified>
</cp:coreProperties>
</file>